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68" r:id="rId2"/>
    <p:sldId id="269" r:id="rId3"/>
    <p:sldId id="273" r:id="rId4"/>
    <p:sldId id="277" r:id="rId5"/>
    <p:sldId id="288" r:id="rId6"/>
    <p:sldId id="287" r:id="rId7"/>
    <p:sldId id="284" r:id="rId8"/>
    <p:sldId id="285" r:id="rId9"/>
    <p:sldId id="271" r:id="rId10"/>
    <p:sldId id="272" r:id="rId11"/>
    <p:sldId id="280" r:id="rId12"/>
    <p:sldId id="282" r:id="rId13"/>
    <p:sldId id="283" r:id="rId14"/>
    <p:sldId id="289" r:id="rId15"/>
    <p:sldId id="290" r:id="rId16"/>
    <p:sldId id="274" r:id="rId17"/>
  </p:sldIdLst>
  <p:sldSz cx="9144000" cy="5143500" type="screen16x9"/>
  <p:notesSz cx="6858000" cy="9144000"/>
  <p:defaultTextStyle>
    <a:defPPr>
      <a:defRPr lang="en-US"/>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A500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7941" autoAdjust="0"/>
    <p:restoredTop sz="94660"/>
  </p:normalViewPr>
  <p:slideViewPr>
    <p:cSldViewPr snapToGrid="0">
      <p:cViewPr varScale="1">
        <p:scale>
          <a:sx n="91" d="100"/>
          <a:sy n="91" d="100"/>
        </p:scale>
        <p:origin x="-1098" y="-96"/>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78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Google Shape;3;n"/>
          <p:cNvSpPr>
            <a:spLocks noGrp="1" noRot="1" noChangeAspec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15" name="Google Shape;4;n"/>
          <p:cNvSpPr txBox="1">
            <a:spLocks noGrp="1"/>
          </p:cNvSpPr>
          <p:nvPr>
            <p:ph type="body" idx="1"/>
          </p:nvPr>
        </p:nvSpPr>
        <p:spPr bwMode="auto">
          <a:xfrm>
            <a:off x="685800" y="4343400"/>
            <a:ext cx="5486400" cy="41148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a:sym typeface="Arial"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Образ слайда 1"/>
          <p:cNvSpPr>
            <a:spLocks noGrp="1" noRot="1" noChangeAspect="1"/>
          </p:cNvSpPr>
          <p:nvPr>
            <p:ph type="sldImg"/>
          </p:nvPr>
        </p:nvSpPr>
        <p:spPr>
          <a:ln>
            <a:headEnd/>
            <a:tailEnd/>
          </a:ln>
        </p:spPr>
      </p:sp>
      <p:sp>
        <p:nvSpPr>
          <p:cNvPr id="25602" name="Заметки 2"/>
          <p:cNvSpPr txBox="1">
            <a:spLocks noGrp="1"/>
          </p:cNvSpPr>
          <p:nvPr>
            <p:ph type="body" idx="1"/>
          </p:nvPr>
        </p:nvSpPr>
        <p:spPr/>
        <p:txBody>
          <a:bodyPr/>
          <a:lstStyle/>
          <a:p>
            <a:endParaRPr lang="ru-RU">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Образ слайда 1"/>
          <p:cNvSpPr>
            <a:spLocks noGrp="1" noRot="1" noChangeAspect="1"/>
          </p:cNvSpPr>
          <p:nvPr>
            <p:ph type="sldImg"/>
          </p:nvPr>
        </p:nvSpPr>
        <p:spPr>
          <a:ln>
            <a:headEnd/>
            <a:tailEnd/>
          </a:ln>
        </p:spPr>
      </p:sp>
      <p:sp>
        <p:nvSpPr>
          <p:cNvPr id="33794" name="Заметки 2"/>
          <p:cNvSpPr txBox="1">
            <a:spLocks noGrp="1"/>
          </p:cNvSpPr>
          <p:nvPr>
            <p:ph type="body" idx="1"/>
          </p:nvPr>
        </p:nvSpPr>
        <p:spPr/>
        <p:txBody>
          <a:bodyPr/>
          <a:lstStyle/>
          <a:p>
            <a:endParaRPr lang="ru-RU">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p:cNvSpPr>
            <a:spLocks noGrp="1" noRot="1" noChangeAspect="1"/>
          </p:cNvSpPr>
          <p:nvPr>
            <p:ph type="sldImg"/>
          </p:nvPr>
        </p:nvSpPr>
        <p:spPr>
          <a:ln>
            <a:headEnd/>
            <a:tailEnd/>
          </a:ln>
        </p:spPr>
      </p:sp>
      <p:sp>
        <p:nvSpPr>
          <p:cNvPr id="30722" name="Заметки 2"/>
          <p:cNvSpPr txBox="1">
            <a:spLocks noGrp="1"/>
          </p:cNvSpPr>
          <p:nvPr>
            <p:ph type="body" idx="1"/>
          </p:nvPr>
        </p:nvSpPr>
        <p:spPr/>
        <p:txBody>
          <a:bodyPr/>
          <a:lstStyle/>
          <a:p>
            <a:pPr eaLnBrk="1" hangingPunct="1">
              <a:buSzPts val="1100"/>
              <a:buFont typeface="Arial" charset="0"/>
              <a:buChar char="●"/>
            </a:pPr>
            <a:endParaRPr lang="ru-RU" sz="110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anchor="b">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 name="Google Shape;8;p1"/>
          <p:cNvSpPr txBox="1">
            <a:spLocks noGrp="1"/>
          </p:cNvSpPr>
          <p:nvPr>
            <p:ph type="sldNum" idx="13"/>
          </p:nvPr>
        </p:nvSpPr>
        <p:spPr>
          <a:ln/>
        </p:spPr>
        <p:txBody>
          <a:bodyPr/>
          <a:lstStyle>
            <a:lvl1pPr>
              <a:defRPr/>
            </a:lvl1pPr>
          </a:lstStyle>
          <a:p>
            <a:pPr>
              <a:defRPr/>
            </a:pPr>
            <a:fld id="{6DAD23A6-3B3A-4C4F-9E4C-BA8BD550984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anchor="ctr">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 name="Google Shape;8;p1"/>
          <p:cNvSpPr txBox="1">
            <a:spLocks noGrp="1"/>
          </p:cNvSpPr>
          <p:nvPr>
            <p:ph type="sldNum" idx="13"/>
          </p:nvPr>
        </p:nvSpPr>
        <p:spPr>
          <a:ln/>
        </p:spPr>
        <p:txBody>
          <a:bodyPr/>
          <a:lstStyle>
            <a:lvl1pPr>
              <a:defRPr/>
            </a:lvl1pPr>
          </a:lstStyle>
          <a:p>
            <a:pPr>
              <a:defRPr/>
            </a:pPr>
            <a:fld id="{06125DEA-3830-4E3E-838E-E7C967C7505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 name="Google Shape;8;p1"/>
          <p:cNvSpPr txBox="1">
            <a:spLocks noGrp="1"/>
          </p:cNvSpPr>
          <p:nvPr>
            <p:ph type="sldNum" idx="13"/>
          </p:nvPr>
        </p:nvSpPr>
        <p:spPr>
          <a:ln/>
        </p:spPr>
        <p:txBody>
          <a:bodyPr/>
          <a:lstStyle>
            <a:lvl1pPr>
              <a:defRPr/>
            </a:lvl1pPr>
          </a:lstStyle>
          <a:p>
            <a:pPr>
              <a:defRPr/>
            </a:pPr>
            <a:fld id="{A9A94228-D08E-413A-8CCA-F53D17034A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 name="Google Shape;8;p1"/>
          <p:cNvSpPr txBox="1">
            <a:spLocks noGrp="1"/>
          </p:cNvSpPr>
          <p:nvPr>
            <p:ph type="sldNum" idx="13"/>
          </p:nvPr>
        </p:nvSpPr>
        <p:spPr>
          <a:ln/>
        </p:spPr>
        <p:txBody>
          <a:bodyPr/>
          <a:lstStyle>
            <a:lvl1pPr>
              <a:defRPr/>
            </a:lvl1pPr>
          </a:lstStyle>
          <a:p>
            <a:pPr>
              <a:defRPr/>
            </a:pPr>
            <a:fld id="{CF529BCE-BF81-4475-B2D1-795BD87C1AB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 name="Google Shape;8;p1"/>
          <p:cNvSpPr txBox="1">
            <a:spLocks noGrp="1"/>
          </p:cNvSpPr>
          <p:nvPr>
            <p:ph type="sldNum" idx="13"/>
          </p:nvPr>
        </p:nvSpPr>
        <p:spPr>
          <a:ln/>
        </p:spPr>
        <p:txBody>
          <a:bodyPr/>
          <a:lstStyle>
            <a:lvl1pPr>
              <a:defRPr/>
            </a:lvl1pPr>
          </a:lstStyle>
          <a:p>
            <a:pPr>
              <a:defRPr/>
            </a:pPr>
            <a:fld id="{135855B1-0988-4EF3-9B6D-5A31A6591AF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anchor="b">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 name="Google Shape;8;p1"/>
          <p:cNvSpPr txBox="1">
            <a:spLocks noGrp="1"/>
          </p:cNvSpPr>
          <p:nvPr>
            <p:ph type="sldNum" idx="13"/>
          </p:nvPr>
        </p:nvSpPr>
        <p:spPr>
          <a:ln/>
        </p:spPr>
        <p:txBody>
          <a:bodyPr/>
          <a:lstStyle>
            <a:lvl1pPr>
              <a:defRPr/>
            </a:lvl1pPr>
          </a:lstStyle>
          <a:p>
            <a:pPr>
              <a:defRPr/>
            </a:pPr>
            <a:fld id="{A03C6265-24FF-4B19-8794-71BA18E3D58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anchor="ctr">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 name="Google Shape;8;p1"/>
          <p:cNvSpPr txBox="1">
            <a:spLocks noGrp="1"/>
          </p:cNvSpPr>
          <p:nvPr>
            <p:ph type="sldNum" idx="13"/>
          </p:nvPr>
        </p:nvSpPr>
        <p:spPr>
          <a:ln/>
        </p:spPr>
        <p:txBody>
          <a:bodyPr/>
          <a:lstStyle>
            <a:lvl1pPr>
              <a:defRPr/>
            </a:lvl1pPr>
          </a:lstStyle>
          <a:p>
            <a:pPr>
              <a:defRPr/>
            </a:pPr>
            <a:fld id="{358C6038-DAB9-4D36-A18A-0FBA76FA214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5" name="Google Shape;36;p9"/>
          <p:cNvSpPr>
            <a:spLocks noChangeArrowheads="1"/>
          </p:cNvSpPr>
          <p:nvPr/>
        </p:nvSpPr>
        <p:spPr bwMode="auto">
          <a:xfrm>
            <a:off x="4572000" y="0"/>
            <a:ext cx="4572000" cy="5143500"/>
          </a:xfrm>
          <a:prstGeom prst="rect">
            <a:avLst/>
          </a:prstGeom>
          <a:solidFill>
            <a:schemeClr val="tx2"/>
          </a:solidFill>
          <a:ln w="9525">
            <a:noFill/>
            <a:miter lim="800000"/>
            <a:headEnd/>
            <a:tailEnd/>
          </a:ln>
        </p:spPr>
        <p:txBody>
          <a:bodyPr lIns="91425" tIns="91425" rIns="91425" bIns="91425" anchor="ctr"/>
          <a:lstStyle/>
          <a:p>
            <a:pPr>
              <a:buClr>
                <a:srgbClr val="000000"/>
              </a:buClr>
              <a:buFont typeface="Arial" charset="0"/>
              <a:buNone/>
              <a:defRPr/>
            </a:pPr>
            <a:endParaRPr lang="en-US"/>
          </a:p>
        </p:txBody>
      </p:sp>
      <p:sp>
        <p:nvSpPr>
          <p:cNvPr id="37" name="Google Shape;37;p9"/>
          <p:cNvSpPr txBox="1">
            <a:spLocks noGrp="1"/>
          </p:cNvSpPr>
          <p:nvPr>
            <p:ph type="title"/>
          </p:nvPr>
        </p:nvSpPr>
        <p:spPr>
          <a:xfrm>
            <a:off x="265500" y="1233175"/>
            <a:ext cx="4045200" cy="1482300"/>
          </a:xfrm>
          <a:prstGeom prst="rect">
            <a:avLst/>
          </a:prstGeom>
        </p:spPr>
        <p:txBody>
          <a:bodyPr spcFirstLastPara="1" anchor="b">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anchor="ctr">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6" name="Google Shape;40;p9"/>
          <p:cNvSpPr txBox="1">
            <a:spLocks noGrp="1"/>
          </p:cNvSpPr>
          <p:nvPr>
            <p:ph type="sldNum" idx="10"/>
          </p:nvPr>
        </p:nvSpPr>
        <p:spPr/>
        <p:txBody>
          <a:bodyPr/>
          <a:lstStyle>
            <a:lvl1pPr>
              <a:defRPr/>
            </a:lvl1pPr>
          </a:lstStyle>
          <a:p>
            <a:pPr>
              <a:defRPr/>
            </a:pPr>
            <a:fld id="{502C14F2-BF92-45D1-AADE-A71D2D84DD8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anchor="ctr">
            <a:normAutofit/>
          </a:bodyPr>
          <a:lstStyle>
            <a:lvl1pPr marL="457200" lvl="0" indent="-228600">
              <a:lnSpc>
                <a:spcPct val="100000"/>
              </a:lnSpc>
              <a:spcBef>
                <a:spcPts val="0"/>
              </a:spcBef>
              <a:spcAft>
                <a:spcPts val="0"/>
              </a:spcAft>
              <a:buSzPts val="1800"/>
              <a:buNone/>
              <a:defRPr/>
            </a:lvl1pPr>
          </a:lstStyle>
          <a:p>
            <a:endParaRPr/>
          </a:p>
        </p:txBody>
      </p:sp>
      <p:sp>
        <p:nvSpPr>
          <p:cNvPr id="3" name="Google Shape;8;p1"/>
          <p:cNvSpPr txBox="1">
            <a:spLocks noGrp="1"/>
          </p:cNvSpPr>
          <p:nvPr>
            <p:ph type="sldNum" idx="13"/>
          </p:nvPr>
        </p:nvSpPr>
        <p:spPr>
          <a:ln/>
        </p:spPr>
        <p:txBody>
          <a:bodyPr/>
          <a:lstStyle>
            <a:lvl1pPr>
              <a:defRPr/>
            </a:lvl1pPr>
          </a:lstStyle>
          <a:p>
            <a:pPr>
              <a:defRPr/>
            </a:pPr>
            <a:fld id="{83AA0AA8-E398-48C4-A979-4A786F7A0AF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311700" y="1106125"/>
            <a:ext cx="8520600" cy="1963500"/>
          </a:xfrm>
          <a:prstGeom prst="rect">
            <a:avLst/>
          </a:prstGeom>
        </p:spPr>
        <p:txBody>
          <a:bodyPr spcFirstLastPara="1" anchor="b">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rPr lang="ru-RU"/>
              <a:t>Образец заголовка</a:t>
            </a:r>
            <a:endParaRP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 name="Google Shape;8;p1"/>
          <p:cNvSpPr txBox="1">
            <a:spLocks noGrp="1"/>
          </p:cNvSpPr>
          <p:nvPr>
            <p:ph type="sldNum" idx="13"/>
          </p:nvPr>
        </p:nvSpPr>
        <p:spPr>
          <a:ln/>
        </p:spPr>
        <p:txBody>
          <a:bodyPr/>
          <a:lstStyle>
            <a:lvl1pPr>
              <a:defRPr/>
            </a:lvl1pPr>
          </a:lstStyle>
          <a:p>
            <a:pPr>
              <a:defRPr/>
            </a:pPr>
            <a:fld id="{FD354F43-6E46-493E-A1D3-568F96AFBAB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8;p1"/>
          <p:cNvSpPr txBox="1">
            <a:spLocks noGrp="1"/>
          </p:cNvSpPr>
          <p:nvPr>
            <p:ph type="sldNum" idx="13"/>
          </p:nvPr>
        </p:nvSpPr>
        <p:spPr>
          <a:ln/>
        </p:spPr>
        <p:txBody>
          <a:bodyPr/>
          <a:lstStyle>
            <a:lvl1pPr>
              <a:defRPr/>
            </a:lvl1pPr>
          </a:lstStyle>
          <a:p>
            <a:pPr>
              <a:defRPr/>
            </a:pPr>
            <a:fld id="{7A31C18E-0056-4679-9540-E438B8B807F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Google Shape;6;p1"/>
          <p:cNvSpPr txBox="1">
            <a:spLocks noGrp="1"/>
          </p:cNvSpPr>
          <p:nvPr>
            <p:ph type="title"/>
          </p:nvPr>
        </p:nvSpPr>
        <p:spPr bwMode="auto">
          <a:xfrm>
            <a:off x="311150" y="444500"/>
            <a:ext cx="8521700" cy="573088"/>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a:sym typeface="Arial" charset="0"/>
            </a:endParaRPr>
          </a:p>
        </p:txBody>
      </p:sp>
      <p:sp>
        <p:nvSpPr>
          <p:cNvPr id="1027" name="Google Shape;7;p1"/>
          <p:cNvSpPr txBox="1">
            <a:spLocks noGrp="1"/>
          </p:cNvSpPr>
          <p:nvPr>
            <p:ph type="body" idx="1"/>
          </p:nvPr>
        </p:nvSpPr>
        <p:spPr bwMode="auto">
          <a:xfrm>
            <a:off x="311150" y="1152525"/>
            <a:ext cx="8521700" cy="3416300"/>
          </a:xfrm>
          <a:prstGeom prst="rect">
            <a:avLst/>
          </a:prstGeom>
          <a:noFill/>
          <a:ln w="9525">
            <a:noFill/>
            <a:miter lim="800000"/>
            <a:headEnd/>
            <a:tailEnd/>
          </a:ln>
        </p:spPr>
        <p:txBody>
          <a:bodyPr vert="horz" wrap="square" lIns="91425" tIns="91425" rIns="91425" bIns="91425" numCol="1" anchor="t" anchorCtr="0" compatLnSpc="1">
            <a:prstTxWarp prst="textNoShape">
              <a:avLst/>
            </a:prstTxWarp>
          </a:bodyPr>
          <a:lstStyle/>
          <a:p>
            <a:pPr lvl="0"/>
            <a:endParaRPr lang="ru-RU">
              <a:sym typeface="Arial" charset="0"/>
            </a:endParaRPr>
          </a:p>
        </p:txBody>
      </p:sp>
      <p:sp>
        <p:nvSpPr>
          <p:cNvPr id="1028" name="Google Shape;8;p1"/>
          <p:cNvSpPr txBox="1">
            <a:spLocks noGrp="1"/>
          </p:cNvSpPr>
          <p:nvPr>
            <p:ph type="sldNum" idx="12"/>
          </p:nvPr>
        </p:nvSpPr>
        <p:spPr bwMode="auto">
          <a:xfrm>
            <a:off x="8472488" y="4662488"/>
            <a:ext cx="549275" cy="393700"/>
          </a:xfrm>
          <a:prstGeom prst="rect">
            <a:avLst/>
          </a:prstGeom>
          <a:noFill/>
          <a:ln w="9525">
            <a:noFill/>
            <a:miter lim="800000"/>
            <a:headEnd/>
            <a:tailEnd/>
          </a:ln>
        </p:spPr>
        <p:txBody>
          <a:bodyPr vert="horz" wrap="square" lIns="91425" tIns="91425" rIns="91425" bIns="91425" numCol="1" anchor="ctr" anchorCtr="0" compatLnSpc="1">
            <a:prstTxWarp prst="textNoShape">
              <a:avLst/>
            </a:prstTxWarp>
          </a:bodyPr>
          <a:lstStyle>
            <a:lvl1pPr algn="r">
              <a:buClr>
                <a:srgbClr val="000000"/>
              </a:buClr>
              <a:buFont typeface="Arial" charset="0"/>
              <a:buNone/>
              <a:defRPr sz="1000">
                <a:solidFill>
                  <a:srgbClr val="595959"/>
                </a:solidFill>
              </a:defRPr>
            </a:lvl1pPr>
          </a:lstStyle>
          <a:p>
            <a:pPr>
              <a:defRPr/>
            </a:pPr>
            <a:fld id="{9D193D03-8084-4CB7-8356-46A66C6BDBD9}" type="slidenum">
              <a:rPr lang="en-US"/>
              <a:pPr>
                <a:defRPr/>
              </a:pPr>
              <a:t>‹#›</a:t>
            </a:fld>
            <a:endParaRPr lang="en-US"/>
          </a:p>
        </p:txBody>
      </p:sp>
    </p:spTree>
  </p:cSld>
  <p:clrMap bg1="lt1" tx1="dk1" bg2="dk2" tx2="lt2" accent1="accent1" accent2="accent2" accent3="accent3" accent4="accent4" accent5="accent5" accent6="accent6" hlink="hlink" folHlink="folHlink"/>
  <p:sldLayoutIdLst>
    <p:sldLayoutId id="2147483670" r:id="rId1"/>
    <p:sldLayoutId id="2147483669" r:id="rId2"/>
    <p:sldLayoutId id="2147483668" r:id="rId3"/>
    <p:sldLayoutId id="2147483667" r:id="rId4"/>
    <p:sldLayoutId id="2147483666" r:id="rId5"/>
    <p:sldLayoutId id="2147483665" r:id="rId6"/>
    <p:sldLayoutId id="2147483664" r:id="rId7"/>
    <p:sldLayoutId id="2147483671" r:id="rId8"/>
    <p:sldLayoutId id="2147483663" r:id="rId9"/>
    <p:sldLayoutId id="2147483662" r:id="rId10"/>
    <p:sldLayoutId id="2147483661" r:id="rId1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lvl="1"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lvl="2"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lvl="3"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lvl="4"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1pPr>
      <a:lvl2pPr marL="742950" lvl="1" indent="-28575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2pPr>
      <a:lvl3pPr marL="1143000" lvl="2"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3pPr>
      <a:lvl4pPr marL="1600200" lvl="3"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4pPr>
      <a:lvl5pPr marL="2057400" lvl="4" indent="-228600" algn="l" rtl="0" eaLnBrk="0" fontAlgn="base" hangingPunct="0">
        <a:spcBef>
          <a:spcPct val="0"/>
        </a:spcBef>
        <a:spcAft>
          <a:spcPct val="0"/>
        </a:spcAft>
        <a:buClr>
          <a:srgbClr val="000000"/>
        </a:buClr>
        <a:buFont typeface="Arial" charset="0"/>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1.xml"/><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1.xml"/><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p:cNvPicPr>
            <a:picLocks noChangeAspect="1" noChangeArrowheads="1"/>
          </p:cNvPicPr>
          <p:nvPr/>
        </p:nvPicPr>
        <p:blipFill>
          <a:blip r:embed="rId2"/>
          <a:srcRect/>
          <a:stretch>
            <a:fillRect/>
          </a:stretch>
        </p:blipFill>
        <p:spPr bwMode="auto">
          <a:xfrm>
            <a:off x="0" y="0"/>
            <a:ext cx="9144000" cy="5143500"/>
          </a:xfrm>
          <a:prstGeom prst="rect">
            <a:avLst/>
          </a:prstGeom>
          <a:noFill/>
          <a:ln w="9525">
            <a:noFill/>
            <a:miter lim="800000"/>
            <a:headEnd/>
            <a:tailEnd/>
          </a:ln>
        </p:spPr>
      </p:pic>
      <p:sp>
        <p:nvSpPr>
          <p:cNvPr id="14338" name="TextBox 9"/>
          <p:cNvSpPr txBox="1">
            <a:spLocks noChangeArrowheads="1"/>
          </p:cNvSpPr>
          <p:nvPr/>
        </p:nvSpPr>
        <p:spPr bwMode="auto">
          <a:xfrm>
            <a:off x="688975" y="192088"/>
            <a:ext cx="7491413" cy="639762"/>
          </a:xfrm>
          <a:prstGeom prst="rect">
            <a:avLst/>
          </a:prstGeom>
          <a:noFill/>
          <a:ln w="9525">
            <a:noFill/>
            <a:miter lim="800000"/>
            <a:headEnd/>
            <a:tailEnd/>
          </a:ln>
        </p:spPr>
        <p:txBody>
          <a:bodyPr>
            <a:spAutoFit/>
          </a:bodyPr>
          <a:lstStyle/>
          <a:p>
            <a:pPr algn="ctr"/>
            <a:r>
              <a:rPr lang="ru-RU" sz="1200" b="1">
                <a:latin typeface="Times New Roman" pitchFamily="18" charset="0"/>
                <a:cs typeface="Times New Roman" pitchFamily="18" charset="0"/>
              </a:rPr>
              <a:t>ФГБОУ ВО «Луганский государственный медицинский университет имени Святителя Луки» Министерства здравоохранения Российской Федерации</a:t>
            </a:r>
          </a:p>
          <a:p>
            <a:pPr algn="ctr"/>
            <a:r>
              <a:rPr lang="ru-RU" sz="1200" b="1">
                <a:latin typeface="Times New Roman" pitchFamily="18" charset="0"/>
                <a:cs typeface="Times New Roman" pitchFamily="18" charset="0"/>
              </a:rPr>
              <a:t>Библиотека</a:t>
            </a:r>
          </a:p>
        </p:txBody>
      </p:sp>
      <p:pic>
        <p:nvPicPr>
          <p:cNvPr id="14339" name="Picture 4"/>
          <p:cNvPicPr>
            <a:picLocks noChangeAspect="1" noChangeArrowheads="1"/>
          </p:cNvPicPr>
          <p:nvPr/>
        </p:nvPicPr>
        <p:blipFill>
          <a:blip r:embed="rId3"/>
          <a:srcRect/>
          <a:stretch>
            <a:fillRect/>
          </a:stretch>
        </p:blipFill>
        <p:spPr bwMode="auto">
          <a:xfrm>
            <a:off x="809625" y="1081088"/>
            <a:ext cx="3016250" cy="2247900"/>
          </a:xfrm>
          <a:prstGeom prst="rect">
            <a:avLst/>
          </a:prstGeom>
          <a:noFill/>
          <a:ln w="3175">
            <a:solidFill>
              <a:schemeClr val="tx1"/>
            </a:solidFill>
            <a:miter lim="800000"/>
            <a:headEnd/>
            <a:tailEnd/>
          </a:ln>
        </p:spPr>
      </p:pic>
      <p:sp>
        <p:nvSpPr>
          <p:cNvPr id="14340" name="TextBox 4"/>
          <p:cNvSpPr txBox="1">
            <a:spLocks noChangeArrowheads="1"/>
          </p:cNvSpPr>
          <p:nvPr/>
        </p:nvSpPr>
        <p:spPr bwMode="auto">
          <a:xfrm>
            <a:off x="3248025" y="1082675"/>
            <a:ext cx="4667250" cy="1158875"/>
          </a:xfrm>
          <a:prstGeom prst="rect">
            <a:avLst/>
          </a:prstGeom>
          <a:noFill/>
          <a:ln w="9525">
            <a:noFill/>
            <a:miter lim="800000"/>
            <a:headEnd/>
            <a:tailEnd/>
          </a:ln>
        </p:spPr>
        <p:txBody>
          <a:bodyPr>
            <a:spAutoFit/>
          </a:bodyPr>
          <a:lstStyle/>
          <a:p>
            <a:pPr algn="ctr"/>
            <a:r>
              <a:rPr lang="ru-RU" sz="3500" b="1" i="1">
                <a:solidFill>
                  <a:srgbClr val="C00000"/>
                </a:solidFill>
                <a:latin typeface="Times New Roman" pitchFamily="18" charset="0"/>
                <a:cs typeface="Times New Roman" pitchFamily="18" charset="0"/>
              </a:rPr>
              <a:t>«Мастер и его творения»</a:t>
            </a:r>
          </a:p>
        </p:txBody>
      </p:sp>
      <p:sp>
        <p:nvSpPr>
          <p:cNvPr id="14341" name="Rectangle 13"/>
          <p:cNvSpPr>
            <a:spLocks noChangeArrowheads="1"/>
          </p:cNvSpPr>
          <p:nvPr/>
        </p:nvSpPr>
        <p:spPr bwMode="auto">
          <a:xfrm>
            <a:off x="3854450" y="2273300"/>
            <a:ext cx="3962400" cy="639763"/>
          </a:xfrm>
          <a:prstGeom prst="rect">
            <a:avLst/>
          </a:prstGeom>
          <a:noFill/>
          <a:ln w="9525">
            <a:noFill/>
            <a:miter lim="800000"/>
            <a:headEnd/>
            <a:tailEnd/>
          </a:ln>
        </p:spPr>
        <p:txBody>
          <a:bodyPr>
            <a:spAutoFit/>
          </a:bodyPr>
          <a:lstStyle/>
          <a:p>
            <a:pPr algn="ctr"/>
            <a:r>
              <a:rPr lang="ru-RU" sz="1200" b="1" i="1">
                <a:solidFill>
                  <a:srgbClr val="3333CC"/>
                </a:solidFill>
                <a:latin typeface="Times New Roman" pitchFamily="18" charset="0"/>
                <a:cs typeface="Times New Roman" pitchFamily="18" charset="0"/>
              </a:rPr>
              <a:t>Виртуальная выставка литературы к 135 – летию со дня рождения русского писателя, врача и драматурга Михаила Афанасьевича Булгакова</a:t>
            </a:r>
          </a:p>
        </p:txBody>
      </p:sp>
      <p:sp>
        <p:nvSpPr>
          <p:cNvPr id="14342" name="Rectangle 14"/>
          <p:cNvSpPr>
            <a:spLocks noChangeArrowheads="1"/>
          </p:cNvSpPr>
          <p:nvPr/>
        </p:nvSpPr>
        <p:spPr bwMode="auto">
          <a:xfrm>
            <a:off x="4135438" y="3175000"/>
            <a:ext cx="3460750" cy="822325"/>
          </a:xfrm>
          <a:prstGeom prst="rect">
            <a:avLst/>
          </a:prstGeom>
          <a:noFill/>
          <a:ln w="9525">
            <a:noFill/>
            <a:miter lim="800000"/>
            <a:headEnd/>
            <a:tailEnd/>
          </a:ln>
        </p:spPr>
        <p:txBody>
          <a:bodyPr>
            <a:spAutoFit/>
          </a:bodyPr>
          <a:lstStyle/>
          <a:p>
            <a:pPr algn="ctr"/>
            <a:r>
              <a:rPr lang="ru-RU" sz="1200" b="1" i="1">
                <a:solidFill>
                  <a:srgbClr val="002060"/>
                </a:solidFill>
                <a:latin typeface="Times New Roman" pitchFamily="18" charset="0"/>
              </a:rPr>
              <a:t>«Я хотел быть врачом, чтобы лечить людей.  А стал писателем, чтобы лечить души».</a:t>
            </a:r>
          </a:p>
          <a:p>
            <a:pPr algn="r"/>
            <a:r>
              <a:rPr lang="ru-RU" sz="1200" b="1" i="1">
                <a:solidFill>
                  <a:srgbClr val="002060"/>
                </a:solidFill>
                <a:latin typeface="Times New Roman" pitchFamily="18" charset="0"/>
              </a:rPr>
              <a:t>М. А. Булгаков</a:t>
            </a:r>
          </a:p>
        </p:txBody>
      </p:sp>
      <p:sp>
        <p:nvSpPr>
          <p:cNvPr id="14343" name="Rectangle 15"/>
          <p:cNvSpPr>
            <a:spLocks noChangeArrowheads="1"/>
          </p:cNvSpPr>
          <p:nvPr/>
        </p:nvSpPr>
        <p:spPr bwMode="auto">
          <a:xfrm>
            <a:off x="1524710" y="3338513"/>
            <a:ext cx="1137363" cy="276999"/>
          </a:xfrm>
          <a:prstGeom prst="rect">
            <a:avLst/>
          </a:prstGeom>
          <a:noFill/>
          <a:ln w="9525">
            <a:noFill/>
            <a:miter lim="800000"/>
            <a:headEnd/>
            <a:tailEnd/>
          </a:ln>
        </p:spPr>
        <p:txBody>
          <a:bodyPr wrap="none">
            <a:spAutoFit/>
          </a:bodyPr>
          <a:lstStyle/>
          <a:p>
            <a:r>
              <a:rPr lang="ru-RU" sz="1200" b="1" dirty="0">
                <a:latin typeface="Times New Roman" pitchFamily="18" charset="0"/>
              </a:rPr>
              <a:t>1891–1940 г.г.</a:t>
            </a:r>
            <a:r>
              <a:rPr lang="ru-RU" sz="1200" dirty="0">
                <a:latin typeface="Times New Roman" pitchFamily="18" charset="0"/>
              </a:rPr>
              <a:t> </a:t>
            </a:r>
          </a:p>
        </p:txBody>
      </p:sp>
      <p:sp>
        <p:nvSpPr>
          <p:cNvPr id="14344" name="Rectangle 16"/>
          <p:cNvSpPr>
            <a:spLocks noChangeArrowheads="1"/>
          </p:cNvSpPr>
          <p:nvPr/>
        </p:nvSpPr>
        <p:spPr bwMode="auto">
          <a:xfrm>
            <a:off x="4219575" y="4572000"/>
            <a:ext cx="1257300" cy="274638"/>
          </a:xfrm>
          <a:prstGeom prst="rect">
            <a:avLst/>
          </a:prstGeom>
          <a:noFill/>
          <a:ln w="9525">
            <a:noFill/>
            <a:miter lim="800000"/>
            <a:headEnd/>
            <a:tailEnd/>
          </a:ln>
        </p:spPr>
        <p:txBody>
          <a:bodyPr wrap="none">
            <a:spAutoFit/>
          </a:bodyPr>
          <a:lstStyle/>
          <a:p>
            <a:r>
              <a:rPr lang="ru-RU" sz="1200" b="1">
                <a:latin typeface="Times New Roman" pitchFamily="18" charset="0"/>
              </a:rPr>
              <a:t>Луганск 2026 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1"/>
          <p:cNvSpPr txBox="1">
            <a:spLocks noChangeArrowheads="1"/>
          </p:cNvSpPr>
          <p:nvPr/>
        </p:nvSpPr>
        <p:spPr bwMode="auto">
          <a:xfrm>
            <a:off x="1917700" y="120650"/>
            <a:ext cx="6126163" cy="307975"/>
          </a:xfrm>
          <a:prstGeom prst="rect">
            <a:avLst/>
          </a:prstGeom>
          <a:noFill/>
          <a:ln w="9525">
            <a:noFill/>
            <a:miter lim="800000"/>
            <a:headEnd/>
            <a:tailEnd/>
          </a:ln>
        </p:spPr>
        <p:txBody>
          <a:bodyPr>
            <a:spAutoFit/>
          </a:bodyPr>
          <a:lstStyle/>
          <a:p>
            <a:pPr algn="ctr">
              <a:buClr>
                <a:srgbClr val="000000"/>
              </a:buClr>
              <a:buFont typeface="Arial" charset="0"/>
              <a:buNone/>
            </a:pPr>
            <a:r>
              <a:rPr lang="ru-RU" b="1">
                <a:solidFill>
                  <a:srgbClr val="C00000"/>
                </a:solidFill>
                <a:latin typeface="Times New Roman" pitchFamily="18" charset="0"/>
                <a:cs typeface="Times New Roman" pitchFamily="18" charset="0"/>
              </a:rPr>
              <a:t>Жизнь и творческое наследие Михаила Афанасьевича Булгакова</a:t>
            </a:r>
          </a:p>
        </p:txBody>
      </p:sp>
      <p:sp>
        <p:nvSpPr>
          <p:cNvPr id="15362" name="TextBox 3"/>
          <p:cNvSpPr txBox="1">
            <a:spLocks noChangeArrowheads="1"/>
          </p:cNvSpPr>
          <p:nvPr/>
        </p:nvSpPr>
        <p:spPr bwMode="auto">
          <a:xfrm>
            <a:off x="1574800" y="527295"/>
            <a:ext cx="6235700" cy="3017838"/>
          </a:xfrm>
          <a:prstGeom prst="rect">
            <a:avLst/>
          </a:prstGeom>
          <a:noFill/>
          <a:ln w="9525">
            <a:noFill/>
            <a:miter lim="800000"/>
            <a:headEnd/>
            <a:tailEnd/>
          </a:ln>
        </p:spPr>
        <p:txBody>
          <a:bodyPr>
            <a:spAutoFit/>
          </a:bodyPr>
          <a:lstStyle/>
          <a:p>
            <a:pPr algn="just">
              <a:buClr>
                <a:srgbClr val="000000"/>
              </a:buClr>
              <a:buFont typeface="Arial" charset="0"/>
              <a:buNone/>
            </a:pPr>
            <a:r>
              <a:rPr lang="ru-RU" sz="1000" dirty="0">
                <a:latin typeface="Times New Roman" pitchFamily="18" charset="0"/>
                <a:cs typeface="Times New Roman" pitchFamily="18" charset="0"/>
              </a:rPr>
              <a:t>            Михаил Афанасьевич Булгаков родился 15 мая 1891 года в Киеве в многодетной семье. Отец, Афанасий Иванович Булгаков, был профессором Киевской духовной академии. Мать, Варвара Михайловна (в девичестве Покровская), занималась воспитанием семерых детей – Михаил был старшим. Детство будущего писателя прошло в атмосфере интеллигентского киевского дома на Воздвиженской улице. Дом Булгаковых часто посещали профессора, врачи, музыканты. Здесь царил культ книги и музыки. </a:t>
            </a:r>
          </a:p>
          <a:p>
            <a:pPr algn="just">
              <a:buClr>
                <a:srgbClr val="000000"/>
              </a:buClr>
              <a:buFont typeface="Arial" charset="0"/>
              <a:buNone/>
            </a:pPr>
            <a:r>
              <a:rPr lang="ru-RU" sz="1000" dirty="0">
                <a:latin typeface="Times New Roman" pitchFamily="18" charset="0"/>
                <a:cs typeface="Times New Roman" pitchFamily="18" charset="0"/>
              </a:rPr>
              <a:t>            В 1901 году Михаил стал гимназистом. Учился он неровно: точные науки давались с трудом, зато по словесности и истории был одним из лучших. В эти годы он начал вести дневник, куда записывал наблюдения за одноклассниками и учителями – позже эти заметки лягут в основу ранних рассказов. 1907 год стал переломным: от болезни почек скончался отец. Семья оказалась в сложном материальном положении. Мать, Варвара Михайловна, проявила невероятную силу духа, сумев дать всем детям образование. Михаил, как старший, чувствовал ответственность за младших братьев и сестёр. 1908 год – Увлечение театром. Михаил посещает Киевский оперный театр, пишет первые театральные рецензии. В 1909 году Булгаков поступил на медицинский факультет Киевского университета Святого Владимира. Выбор профессии был обусловлен примером дяди-врача и желанием иметь «настоящую» специальность. Булгаков, не особенно колебался в выборе профессии: влияние родственников-врачей, братьев Василия, Николая и Михаила Покровских; близкое присутствие друга их дома, педиатра И. П. Воскресенского, перевесило наследственные корни предков – священнослужителей, да и время, и воспитание было уже совсем другое. Учеба проходила в условиях начавшейся тогда войны 1914-1918 гг. Учась в университете, в 1913 году Михаил Афанасьевич </a:t>
            </a:r>
          </a:p>
          <a:p>
            <a:pPr algn="just">
              <a:buClr>
                <a:srgbClr val="000000"/>
              </a:buClr>
              <a:buFont typeface="Arial" charset="0"/>
              <a:buNone/>
            </a:pPr>
            <a:endParaRPr lang="ru-RU" sz="1000" dirty="0">
              <a:latin typeface="Times New Roman" pitchFamily="18" charset="0"/>
              <a:cs typeface="Times New Roman" pitchFamily="18" charset="0"/>
            </a:endParaRPr>
          </a:p>
        </p:txBody>
      </p:sp>
      <p:sp>
        <p:nvSpPr>
          <p:cNvPr id="15363" name="TextBox 6"/>
          <p:cNvSpPr txBox="1">
            <a:spLocks noChangeArrowheads="1"/>
          </p:cNvSpPr>
          <p:nvPr/>
        </p:nvSpPr>
        <p:spPr bwMode="auto">
          <a:xfrm>
            <a:off x="142875" y="1193800"/>
            <a:ext cx="1617663" cy="339725"/>
          </a:xfrm>
          <a:prstGeom prst="rect">
            <a:avLst/>
          </a:prstGeom>
          <a:noFill/>
          <a:ln w="9525">
            <a:noFill/>
            <a:miter lim="800000"/>
            <a:headEnd/>
            <a:tailEnd/>
          </a:ln>
        </p:spPr>
        <p:txBody>
          <a:bodyPr>
            <a:spAutoFit/>
          </a:bodyPr>
          <a:lstStyle/>
          <a:p>
            <a:pPr>
              <a:buClr>
                <a:srgbClr val="000000"/>
              </a:buClr>
              <a:buFont typeface="Arial" charset="0"/>
              <a:buNone/>
            </a:pPr>
            <a:r>
              <a:rPr lang="ru-RU" sz="800" b="1">
                <a:latin typeface="Times New Roman" pitchFamily="18" charset="0"/>
                <a:cs typeface="Times New Roman" pitchFamily="18" charset="0"/>
              </a:rPr>
              <a:t>Киев. Дом на Воздвиженской, где прошло детство писателя.</a:t>
            </a:r>
          </a:p>
        </p:txBody>
      </p:sp>
      <p:pic>
        <p:nvPicPr>
          <p:cNvPr id="15364" name="Рисунок 7"/>
          <p:cNvPicPr>
            <a:picLocks noChangeAspect="1"/>
          </p:cNvPicPr>
          <p:nvPr/>
        </p:nvPicPr>
        <p:blipFill>
          <a:blip r:embed="rId2"/>
          <a:srcRect/>
          <a:stretch>
            <a:fillRect/>
          </a:stretch>
        </p:blipFill>
        <p:spPr bwMode="auto">
          <a:xfrm>
            <a:off x="193675" y="1644650"/>
            <a:ext cx="1373188" cy="1006475"/>
          </a:xfrm>
          <a:prstGeom prst="rect">
            <a:avLst/>
          </a:prstGeom>
          <a:noFill/>
          <a:ln w="3175">
            <a:solidFill>
              <a:schemeClr val="tx1"/>
            </a:solidFill>
            <a:miter lim="800000"/>
            <a:headEnd/>
            <a:tailEnd/>
          </a:ln>
        </p:spPr>
      </p:pic>
      <p:sp>
        <p:nvSpPr>
          <p:cNvPr id="15365" name="TextBox 9"/>
          <p:cNvSpPr txBox="1">
            <a:spLocks noChangeArrowheads="1"/>
          </p:cNvSpPr>
          <p:nvPr/>
        </p:nvSpPr>
        <p:spPr bwMode="auto">
          <a:xfrm>
            <a:off x="142875" y="2651125"/>
            <a:ext cx="1562100" cy="338138"/>
          </a:xfrm>
          <a:prstGeom prst="rect">
            <a:avLst/>
          </a:prstGeom>
          <a:noFill/>
          <a:ln w="9525">
            <a:noFill/>
            <a:miter lim="800000"/>
            <a:headEnd/>
            <a:tailEnd/>
          </a:ln>
        </p:spPr>
        <p:txBody>
          <a:bodyPr>
            <a:spAutoFit/>
          </a:bodyPr>
          <a:lstStyle/>
          <a:p>
            <a:pPr algn="just">
              <a:buClr>
                <a:srgbClr val="000000"/>
              </a:buClr>
              <a:buFont typeface="Arial" charset="0"/>
              <a:buNone/>
            </a:pPr>
            <a:r>
              <a:rPr lang="ru-RU" sz="800" b="1">
                <a:latin typeface="Times New Roman" pitchFamily="18" charset="0"/>
                <a:cs typeface="Times New Roman" pitchFamily="18" charset="0"/>
              </a:rPr>
              <a:t>Вторая киевская гимназия, где учился Булгаков.</a:t>
            </a:r>
          </a:p>
        </p:txBody>
      </p:sp>
      <p:pic>
        <p:nvPicPr>
          <p:cNvPr id="15366" name="Рисунок 10"/>
          <p:cNvPicPr>
            <a:picLocks noChangeAspect="1"/>
          </p:cNvPicPr>
          <p:nvPr/>
        </p:nvPicPr>
        <p:blipFill>
          <a:blip r:embed="rId3"/>
          <a:srcRect/>
          <a:stretch>
            <a:fillRect/>
          </a:stretch>
        </p:blipFill>
        <p:spPr bwMode="auto">
          <a:xfrm>
            <a:off x="182563" y="3206750"/>
            <a:ext cx="1384300" cy="1055688"/>
          </a:xfrm>
          <a:prstGeom prst="rect">
            <a:avLst/>
          </a:prstGeom>
          <a:noFill/>
          <a:ln w="9525">
            <a:noFill/>
            <a:miter lim="800000"/>
            <a:headEnd/>
            <a:tailEnd/>
          </a:ln>
        </p:spPr>
      </p:pic>
      <p:sp>
        <p:nvSpPr>
          <p:cNvPr id="15367" name="TextBox 12"/>
          <p:cNvSpPr txBox="1">
            <a:spLocks noChangeArrowheads="1"/>
          </p:cNvSpPr>
          <p:nvPr/>
        </p:nvSpPr>
        <p:spPr bwMode="auto">
          <a:xfrm>
            <a:off x="87313" y="4222750"/>
            <a:ext cx="1617662" cy="338138"/>
          </a:xfrm>
          <a:prstGeom prst="rect">
            <a:avLst/>
          </a:prstGeom>
          <a:noFill/>
          <a:ln w="9525">
            <a:noFill/>
            <a:miter lim="800000"/>
            <a:headEnd/>
            <a:tailEnd/>
          </a:ln>
        </p:spPr>
        <p:txBody>
          <a:bodyPr>
            <a:spAutoFit/>
          </a:bodyPr>
          <a:lstStyle/>
          <a:p>
            <a:pPr>
              <a:buClr>
                <a:srgbClr val="000000"/>
              </a:buClr>
              <a:buFont typeface="Arial" charset="0"/>
              <a:buNone/>
            </a:pPr>
            <a:r>
              <a:rPr lang="ru-RU" sz="800" b="1">
                <a:latin typeface="Times New Roman" pitchFamily="18" charset="0"/>
                <a:cs typeface="Times New Roman" pitchFamily="18" charset="0"/>
              </a:rPr>
              <a:t>Киевский университет, 1910-е годы.</a:t>
            </a:r>
          </a:p>
        </p:txBody>
      </p:sp>
      <p:pic>
        <p:nvPicPr>
          <p:cNvPr id="15368" name="Рисунок 1"/>
          <p:cNvPicPr>
            <a:picLocks noChangeAspect="1"/>
          </p:cNvPicPr>
          <p:nvPr/>
        </p:nvPicPr>
        <p:blipFill>
          <a:blip r:embed="rId4"/>
          <a:srcRect l="7343" t="11435" b="15791"/>
          <a:stretch>
            <a:fillRect/>
          </a:stretch>
        </p:blipFill>
        <p:spPr bwMode="auto">
          <a:xfrm>
            <a:off x="7910513" y="180975"/>
            <a:ext cx="919163" cy="1182687"/>
          </a:xfrm>
          <a:prstGeom prst="rect">
            <a:avLst/>
          </a:prstGeom>
          <a:noFill/>
          <a:ln w="3175">
            <a:solidFill>
              <a:schemeClr val="tx1"/>
            </a:solidFill>
            <a:miter lim="800000"/>
            <a:headEnd/>
            <a:tailEnd/>
          </a:ln>
        </p:spPr>
      </p:pic>
      <p:pic>
        <p:nvPicPr>
          <p:cNvPr id="15369" name="Рисунок 2"/>
          <p:cNvPicPr>
            <a:picLocks noChangeAspect="1"/>
          </p:cNvPicPr>
          <p:nvPr/>
        </p:nvPicPr>
        <p:blipFill>
          <a:blip r:embed="rId5"/>
          <a:srcRect/>
          <a:stretch>
            <a:fillRect/>
          </a:stretch>
        </p:blipFill>
        <p:spPr bwMode="auto">
          <a:xfrm>
            <a:off x="230188" y="322263"/>
            <a:ext cx="1316037" cy="917575"/>
          </a:xfrm>
          <a:prstGeom prst="rect">
            <a:avLst/>
          </a:prstGeom>
          <a:noFill/>
          <a:ln w="9525">
            <a:noFill/>
            <a:miter lim="800000"/>
            <a:headEnd/>
            <a:tailEnd/>
          </a:ln>
        </p:spPr>
      </p:pic>
      <p:sp>
        <p:nvSpPr>
          <p:cNvPr id="15370" name="TextBox 12"/>
          <p:cNvSpPr txBox="1">
            <a:spLocks noChangeArrowheads="1"/>
          </p:cNvSpPr>
          <p:nvPr/>
        </p:nvSpPr>
        <p:spPr bwMode="auto">
          <a:xfrm>
            <a:off x="7699375" y="1319213"/>
            <a:ext cx="1319213" cy="581025"/>
          </a:xfrm>
          <a:prstGeom prst="rect">
            <a:avLst/>
          </a:prstGeom>
          <a:noFill/>
          <a:ln w="9525">
            <a:noFill/>
            <a:miter lim="800000"/>
            <a:headEnd/>
            <a:tailEnd/>
          </a:ln>
        </p:spPr>
        <p:txBody>
          <a:bodyPr>
            <a:spAutoFit/>
          </a:bodyPr>
          <a:lstStyle/>
          <a:p>
            <a:pPr algn="ctr"/>
            <a:r>
              <a:rPr lang="ru-RU" sz="800" b="1">
                <a:latin typeface="Times New Roman" pitchFamily="18" charset="0"/>
                <a:cs typeface="Times New Roman" pitchFamily="18" charset="0"/>
              </a:rPr>
              <a:t>М. Булгаков в 17 лет, гимназист выпускного класса Киевской Первой гимназии</a:t>
            </a:r>
          </a:p>
        </p:txBody>
      </p:sp>
      <p:pic>
        <p:nvPicPr>
          <p:cNvPr id="15371" name="Рисунок 5"/>
          <p:cNvPicPr>
            <a:picLocks noChangeAspect="1"/>
          </p:cNvPicPr>
          <p:nvPr/>
        </p:nvPicPr>
        <p:blipFill>
          <a:blip r:embed="rId6"/>
          <a:srcRect/>
          <a:stretch>
            <a:fillRect/>
          </a:stretch>
        </p:blipFill>
        <p:spPr bwMode="auto">
          <a:xfrm>
            <a:off x="7910513" y="1936556"/>
            <a:ext cx="857250" cy="1100138"/>
          </a:xfrm>
          <a:prstGeom prst="rect">
            <a:avLst/>
          </a:prstGeom>
          <a:noFill/>
          <a:ln w="3175">
            <a:solidFill>
              <a:schemeClr val="tx1"/>
            </a:solidFill>
            <a:miter lim="800000"/>
            <a:headEnd/>
            <a:tailEnd/>
          </a:ln>
        </p:spPr>
      </p:pic>
      <p:sp>
        <p:nvSpPr>
          <p:cNvPr id="15372" name="Прямоугольник 3"/>
          <p:cNvSpPr>
            <a:spLocks noChangeArrowheads="1"/>
          </p:cNvSpPr>
          <p:nvPr/>
        </p:nvSpPr>
        <p:spPr bwMode="auto">
          <a:xfrm>
            <a:off x="7708900" y="3006751"/>
            <a:ext cx="1298575" cy="338137"/>
          </a:xfrm>
          <a:prstGeom prst="rect">
            <a:avLst/>
          </a:prstGeom>
          <a:noFill/>
          <a:ln w="9525">
            <a:noFill/>
            <a:miter lim="800000"/>
            <a:headEnd/>
            <a:tailEnd/>
          </a:ln>
        </p:spPr>
        <p:txBody>
          <a:bodyPr>
            <a:spAutoFit/>
          </a:bodyPr>
          <a:lstStyle/>
          <a:p>
            <a:pPr algn="ctr"/>
            <a:r>
              <a:rPr lang="ru-RU" sz="800" b="1" dirty="0">
                <a:latin typeface="Times New Roman" pitchFamily="18" charset="0"/>
                <a:cs typeface="Times New Roman" pitchFamily="18" charset="0"/>
              </a:rPr>
              <a:t>М.А.Булгаков, студент-медик</a:t>
            </a:r>
          </a:p>
        </p:txBody>
      </p:sp>
      <p:sp>
        <p:nvSpPr>
          <p:cNvPr id="15373" name="Rectangle 16"/>
          <p:cNvSpPr>
            <a:spLocks noChangeArrowheads="1"/>
          </p:cNvSpPr>
          <p:nvPr/>
        </p:nvSpPr>
        <p:spPr bwMode="auto">
          <a:xfrm>
            <a:off x="1584325" y="3265325"/>
            <a:ext cx="7404100" cy="1477328"/>
          </a:xfrm>
          <a:prstGeom prst="rect">
            <a:avLst/>
          </a:prstGeom>
          <a:noFill/>
          <a:ln w="9525">
            <a:noFill/>
            <a:miter lim="800000"/>
            <a:headEnd/>
            <a:tailEnd/>
          </a:ln>
        </p:spPr>
        <p:txBody>
          <a:bodyPr>
            <a:spAutoFit/>
          </a:bodyPr>
          <a:lstStyle/>
          <a:p>
            <a:pPr algn="just">
              <a:buClr>
                <a:srgbClr val="000000"/>
              </a:buClr>
              <a:buFont typeface="Arial" charset="0"/>
              <a:buNone/>
            </a:pPr>
            <a:r>
              <a:rPr lang="ru-RU" sz="1000" dirty="0">
                <a:latin typeface="Times New Roman" pitchFamily="18" charset="0"/>
                <a:cs typeface="Times New Roman" pitchFamily="18" charset="0"/>
              </a:rPr>
              <a:t>женился на Татьяне Николаевне Лаппа (дочери управляющего Казенной палатой в Саратове). Будучи еще студентом Михаил начал писать прозу, в основном связанную с медицинской тематикой, а позже и с земской врачебной практикой. По воспоминаниям сестры, в 1912 г. он показывал ей рассказ о белой горячке. Когда началась Первая мировая война﻿, Михаил Булгаков учился на четвертом курсе. Раненых было много, и студентов-медиков отправляли дежурить в лазарет Красного Креста. В госпиталь сестрой милосердия устроилась и Татьяна Лаппа. В 1915 году во время призывной кампании в университете Булгаков записался добровольцем на фронт, однако из-за хронической болезни почек его признали «негодным к несению военной походной службы».</a:t>
            </a:r>
          </a:p>
          <a:p>
            <a:pPr algn="just">
              <a:buClr>
                <a:srgbClr val="000000"/>
              </a:buClr>
              <a:buFont typeface="Arial" charset="0"/>
              <a:buNone/>
            </a:pPr>
            <a:r>
              <a:rPr lang="ru-RU" sz="1000" dirty="0">
                <a:latin typeface="Times New Roman" pitchFamily="18" charset="0"/>
                <a:cs typeface="Times New Roman" pitchFamily="18" charset="0"/>
              </a:rPr>
              <a:t>         В 1916 году Булгаков сдал выпускные экзамены и получил «степень лекаря с отличием». Будущий писатель даже не стал дожидаться торжественного вручения дипломов: он уехал на Юго-западный фронт добровольцем Красного Креста. Летом 1916 года там часто шли бои – генерал Брусилов начал знаменитую операцию «Брусиловский прорыв».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2"/>
          <p:cNvSpPr txBox="1">
            <a:spLocks noChangeArrowheads="1"/>
          </p:cNvSpPr>
          <p:nvPr/>
        </p:nvSpPr>
        <p:spPr bwMode="auto">
          <a:xfrm>
            <a:off x="1555750" y="94127"/>
            <a:ext cx="7499351" cy="5016758"/>
          </a:xfrm>
          <a:prstGeom prst="rect">
            <a:avLst/>
          </a:prstGeom>
          <a:noFill/>
          <a:ln w="9525">
            <a:noFill/>
            <a:miter lim="800000"/>
            <a:headEnd/>
            <a:tailEnd/>
          </a:ln>
        </p:spPr>
        <p:txBody>
          <a:bodyPr wrap="square">
            <a:spAutoFit/>
          </a:bodyPr>
          <a:lstStyle/>
          <a:p>
            <a:pPr algn="just">
              <a:buClr>
                <a:srgbClr val="000000"/>
              </a:buClr>
              <a:buFont typeface="Arial" charset="0"/>
              <a:buNone/>
            </a:pPr>
            <a:r>
              <a:rPr lang="ru-RU" sz="1000" dirty="0">
                <a:latin typeface="Times New Roman" pitchFamily="18" charset="0"/>
                <a:cs typeface="Times New Roman" pitchFamily="18" charset="0"/>
              </a:rPr>
              <a:t>              Сначала Михаил Афанасьевич Булгаков работал в фронтовом госпитале в Каменце-Подольском, потом в освобожденном городе Черновцы. Однако в сентябре его отозвали. Все опытные врачи ушли на фронт, и в сельских больницах катастрофически не хватало людей. Тогда недавних выпускников медицинских факультетов стали вызывать со службы и распределять по отдаленным деревням. Михаил Булгаков получил назначение в Смоленскую губернию – он стал заведующим и единственным врачом Никольской земской больницы Сычевского уезда. Это время стало суровой школой жизни. Молодой доктор принимал роды, делал ампутации, боролся с эпидемиями. В отчетности управы писали: </a:t>
            </a:r>
            <a:r>
              <a:rPr lang="ru-RU" sz="1000" b="1" i="1" dirty="0">
                <a:latin typeface="Times New Roman" pitchFamily="18" charset="0"/>
                <a:cs typeface="Times New Roman" pitchFamily="18" charset="0"/>
              </a:rPr>
              <a:t>«Он зарекомендовал себя энергичным и неутомимым работником на земском поприще». </a:t>
            </a:r>
            <a:r>
              <a:rPr lang="ru-RU" sz="1000" dirty="0">
                <a:latin typeface="Times New Roman" pitchFamily="18" charset="0"/>
                <a:cs typeface="Times New Roman" pitchFamily="18" charset="0"/>
              </a:rPr>
              <a:t>За год молодой врач принял 15361 больного. В этот период Булгаков начал писать рассказы о том, что происходило с ним во время работы: «Звездная сыпь», «Полотенце с петухом», «Стальное горло». Позже они вошли в цикл «Записки юного врача». В 1917 году он заразился дифтерией, когда лечил больного ребенка. Чтобы уменьшить боль, Булгаков вколол себе морфий. Вещество сразу вызвало зависимость.</a:t>
            </a:r>
          </a:p>
          <a:p>
            <a:pPr algn="just">
              <a:buClr>
                <a:srgbClr val="000000"/>
              </a:buClr>
              <a:buFont typeface="Arial" charset="0"/>
              <a:buNone/>
            </a:pPr>
            <a:r>
              <a:rPr lang="ru-RU" sz="1000" dirty="0">
                <a:latin typeface="Times New Roman" pitchFamily="18" charset="0"/>
                <a:cs typeface="Times New Roman" pitchFamily="18" charset="0"/>
              </a:rPr>
              <a:t>            В сентябре 1917 года Михаила Булгакова по его просьбе перевели в Вяземскую больницу. Он стал заведующим инфекционным и венерическим отделением. Весной 1918 года супруги вернулись в Киев, где Булгаков занимался частной врачебной практикой. </a:t>
            </a:r>
            <a:endParaRPr lang="en-US" sz="1000" dirty="0">
              <a:latin typeface="Times New Roman" pitchFamily="18" charset="0"/>
              <a:cs typeface="Times New Roman" pitchFamily="18" charset="0"/>
            </a:endParaRPr>
          </a:p>
          <a:p>
            <a:pPr algn="just">
              <a:buClr>
                <a:srgbClr val="000000"/>
              </a:buClr>
              <a:buFont typeface="Arial" charset="0"/>
              <a:buNone/>
            </a:pPr>
            <a:r>
              <a:rPr lang="en-US" sz="1000" dirty="0">
                <a:latin typeface="Times New Roman" pitchFamily="18" charset="0"/>
                <a:cs typeface="Times New Roman" pitchFamily="18" charset="0"/>
              </a:rPr>
              <a:t>           </a:t>
            </a:r>
            <a:r>
              <a:rPr lang="ru-RU" sz="1000" dirty="0">
                <a:latin typeface="Times New Roman" pitchFamily="18" charset="0"/>
                <a:cs typeface="Times New Roman" pitchFamily="18" charset="0"/>
              </a:rPr>
              <a:t>Гражданская  война (1919-1921) стала  для Булгакова временем судьбоносных решений и  нравственных испытаний. В 1919 г. он был мобилизован, как военный врач, и его дальнейший путь  отражал хаос того времени: он последовательно служил в  армии Украинской Народной Республике, а затем был переведен в Вооруженные силы Юга России, в составе которых участвовал в боевых действиях на Северном Кавказе. Этот опыт предоставил ему уникальный материал для будущих произведений, таких как цикл рассказов "Записки юного врача" и пьеса "Дни Турбиных“.</a:t>
            </a:r>
          </a:p>
          <a:p>
            <a:pPr algn="just">
              <a:buClr>
                <a:srgbClr val="000000"/>
              </a:buClr>
              <a:buFont typeface="Arial" charset="0"/>
              <a:buNone/>
            </a:pPr>
            <a:r>
              <a:rPr lang="ru-RU" sz="1000" dirty="0">
                <a:latin typeface="Times New Roman" pitchFamily="18" charset="0"/>
                <a:cs typeface="Times New Roman" pitchFamily="18" charset="0"/>
              </a:rPr>
              <a:t>         Живя на Кавказе, Михаил Афанасьевич испытывает нужду и неустроенность. Писатель, так вспоминал те времена: </a:t>
            </a:r>
            <a:r>
              <a:rPr lang="ru-RU" sz="1000" b="1" i="1" dirty="0">
                <a:latin typeface="Times New Roman" pitchFamily="18" charset="0"/>
                <a:cs typeface="Times New Roman" pitchFamily="18" charset="0"/>
              </a:rPr>
              <a:t>«И совершенно ясно и просто передо мною лёг лотерейный билет с надписью - смерть… Я не погиб». </a:t>
            </a:r>
            <a:r>
              <a:rPr lang="ru-RU" sz="1000" dirty="0">
                <a:latin typeface="Times New Roman" pitchFamily="18" charset="0"/>
                <a:cs typeface="Times New Roman" pitchFamily="18" charset="0"/>
              </a:rPr>
              <a:t>В 1920 г. Михаил Булгаков тяжело заболел сыпным тифом. Выздоровление совпало с кардинальным пересмотром жизненных ориентиров: оставив медицину, он решил полностью посвятить себя литературе, что стало точкой отсчёта для рождения великого писателя. Нищий, неустроенный, без всяких связей, 30-летний Булгаков осенью 1921 г. приезжает в Москву. Испытывая сложную борьбу за выживание, писатель берется за любую работу, которая попадается. Он сотрудничал с газетами («Гудок», «Накануне»), (тогда там печатались известные литераторы — Валентин Катаев, Исаак Бабель, Юрий Олеша, Илья Ильф и Евгений Петров). Туда он пишет в основном фельетоны, юмористические рассказы, например "Похождения Чичикова" про оживших героев Гоголя, которые оказываются в России 1920-х. </a:t>
            </a:r>
          </a:p>
          <a:p>
            <a:pPr algn="just">
              <a:buClr>
                <a:srgbClr val="000000"/>
              </a:buClr>
              <a:buFont typeface="Arial" charset="0"/>
              <a:buNone/>
            </a:pPr>
            <a:r>
              <a:rPr lang="ru-RU" sz="1000" dirty="0">
                <a:latin typeface="Times New Roman" pitchFamily="18" charset="0"/>
                <a:cs typeface="Times New Roman" pitchFamily="18" charset="0"/>
              </a:rPr>
              <a:t>        В своих фельетонах М.А. Булгаков высмеивает богачей, мещан, презирает льстецов и лжецов. Прежде чем стать московским журналистом, М.А. Булгакову пришлось поработать конферансье, редактором хроники в частной газете, занимать должность инженера в Научно-техническом комитете, сочинять проект световой рекламы. Однако уже с весны 1922 года М. Булгаков плотно входит в столичный журнальный мир – печатается в изданиях «Рабочий», «Рупор», «Железнодорожник», «Красный журнал для всех», «Красная нива». Работа в газетах выматывает его. Собственным творчеством занимается по ночам.</a:t>
            </a:r>
          </a:p>
        </p:txBody>
      </p:sp>
      <p:pic>
        <p:nvPicPr>
          <p:cNvPr id="16386" name="Рисунок 6"/>
          <p:cNvPicPr>
            <a:picLocks noChangeAspect="1"/>
          </p:cNvPicPr>
          <p:nvPr/>
        </p:nvPicPr>
        <p:blipFill>
          <a:blip r:embed="rId2"/>
          <a:srcRect/>
          <a:stretch>
            <a:fillRect/>
          </a:stretch>
        </p:blipFill>
        <p:spPr bwMode="auto">
          <a:xfrm>
            <a:off x="230189" y="3287785"/>
            <a:ext cx="1310224" cy="946231"/>
          </a:xfrm>
          <a:prstGeom prst="rect">
            <a:avLst/>
          </a:prstGeom>
          <a:noFill/>
          <a:ln w="3175">
            <a:solidFill>
              <a:schemeClr val="tx1"/>
            </a:solidFill>
            <a:miter lim="800000"/>
            <a:headEnd/>
            <a:tailEnd/>
          </a:ln>
        </p:spPr>
      </p:pic>
      <p:sp>
        <p:nvSpPr>
          <p:cNvPr id="16387" name="TextBox 8"/>
          <p:cNvSpPr txBox="1">
            <a:spLocks noChangeArrowheads="1"/>
          </p:cNvSpPr>
          <p:nvPr/>
        </p:nvSpPr>
        <p:spPr bwMode="auto">
          <a:xfrm>
            <a:off x="277568" y="4216788"/>
            <a:ext cx="1236662" cy="215900"/>
          </a:xfrm>
          <a:prstGeom prst="rect">
            <a:avLst/>
          </a:prstGeom>
          <a:noFill/>
          <a:ln w="9525">
            <a:noFill/>
            <a:miter lim="800000"/>
            <a:headEnd/>
            <a:tailEnd/>
          </a:ln>
        </p:spPr>
        <p:txBody>
          <a:bodyPr>
            <a:spAutoFit/>
          </a:bodyPr>
          <a:lstStyle/>
          <a:p>
            <a:pPr>
              <a:buClr>
                <a:srgbClr val="000000"/>
              </a:buClr>
              <a:buFont typeface="Arial" charset="0"/>
              <a:buNone/>
            </a:pPr>
            <a:r>
              <a:rPr lang="ru-RU" sz="800" b="1" dirty="0">
                <a:latin typeface="Times New Roman" pitchFamily="18" charset="0"/>
                <a:cs typeface="Times New Roman" pitchFamily="18" charset="0"/>
              </a:rPr>
              <a:t>Москва, 1920-е годы.</a:t>
            </a:r>
          </a:p>
        </p:txBody>
      </p:sp>
      <p:pic>
        <p:nvPicPr>
          <p:cNvPr id="16388" name="Рисунок 1"/>
          <p:cNvPicPr>
            <a:picLocks noChangeAspect="1"/>
          </p:cNvPicPr>
          <p:nvPr/>
        </p:nvPicPr>
        <p:blipFill>
          <a:blip r:embed="rId3"/>
          <a:srcRect/>
          <a:stretch>
            <a:fillRect/>
          </a:stretch>
        </p:blipFill>
        <p:spPr bwMode="auto">
          <a:xfrm>
            <a:off x="172502" y="196955"/>
            <a:ext cx="1374307" cy="1036603"/>
          </a:xfrm>
          <a:prstGeom prst="rect">
            <a:avLst/>
          </a:prstGeom>
          <a:noFill/>
          <a:ln w="3175">
            <a:solidFill>
              <a:schemeClr val="tx1"/>
            </a:solidFill>
            <a:miter lim="800000"/>
            <a:headEnd/>
            <a:tailEnd/>
          </a:ln>
        </p:spPr>
      </p:pic>
      <p:pic>
        <p:nvPicPr>
          <p:cNvPr id="16389" name="Рисунок 3"/>
          <p:cNvPicPr>
            <a:picLocks noChangeAspect="1"/>
          </p:cNvPicPr>
          <p:nvPr/>
        </p:nvPicPr>
        <p:blipFill>
          <a:blip r:embed="rId4"/>
          <a:srcRect/>
          <a:stretch>
            <a:fillRect/>
          </a:stretch>
        </p:blipFill>
        <p:spPr bwMode="auto">
          <a:xfrm>
            <a:off x="300196" y="1363506"/>
            <a:ext cx="1029201" cy="1409928"/>
          </a:xfrm>
          <a:prstGeom prst="rect">
            <a:avLst/>
          </a:prstGeom>
          <a:noFill/>
          <a:ln w="9525">
            <a:noFill/>
            <a:miter lim="800000"/>
            <a:headEnd/>
            <a:tailEnd/>
          </a:ln>
        </p:spPr>
      </p:pic>
      <p:sp>
        <p:nvSpPr>
          <p:cNvPr id="16390" name="TextBox 10"/>
          <p:cNvSpPr txBox="1">
            <a:spLocks noChangeArrowheads="1"/>
          </p:cNvSpPr>
          <p:nvPr/>
        </p:nvSpPr>
        <p:spPr bwMode="auto">
          <a:xfrm>
            <a:off x="153498" y="2736360"/>
            <a:ext cx="1249362" cy="415925"/>
          </a:xfrm>
          <a:prstGeom prst="rect">
            <a:avLst/>
          </a:prstGeom>
          <a:noFill/>
          <a:ln w="9525">
            <a:noFill/>
            <a:miter lim="800000"/>
            <a:headEnd/>
            <a:tailEnd/>
          </a:ln>
        </p:spPr>
        <p:txBody>
          <a:bodyPr>
            <a:spAutoFit/>
          </a:bodyPr>
          <a:lstStyle/>
          <a:p>
            <a:pPr algn="ctr"/>
            <a:r>
              <a:rPr lang="ru-RU" sz="700" b="1" dirty="0">
                <a:latin typeface="Times New Roman" pitchFamily="18" charset="0"/>
                <a:cs typeface="Times New Roman" pitchFamily="18" charset="0"/>
              </a:rPr>
              <a:t>Михаил, выпускник медицинского факультета Киевского университета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2"/>
          <p:cNvSpPr txBox="1">
            <a:spLocks noChangeArrowheads="1"/>
          </p:cNvSpPr>
          <p:nvPr/>
        </p:nvSpPr>
        <p:spPr bwMode="auto">
          <a:xfrm>
            <a:off x="1669342" y="125413"/>
            <a:ext cx="6201532" cy="5293757"/>
          </a:xfrm>
          <a:prstGeom prst="rect">
            <a:avLst/>
          </a:prstGeom>
          <a:noFill/>
          <a:ln w="9525">
            <a:noFill/>
            <a:miter lim="800000"/>
            <a:headEnd/>
            <a:tailEnd/>
          </a:ln>
        </p:spPr>
        <p:txBody>
          <a:bodyPr wrap="square">
            <a:spAutoFit/>
          </a:bodyPr>
          <a:lstStyle/>
          <a:p>
            <a:pPr algn="just">
              <a:buClr>
                <a:srgbClr val="000000"/>
              </a:buClr>
              <a:buFont typeface="Arial" charset="0"/>
              <a:buNone/>
            </a:pPr>
            <a:r>
              <a:rPr lang="ru-RU" sz="1000" dirty="0">
                <a:latin typeface="Times New Roman" pitchFamily="18" charset="0"/>
                <a:cs typeface="Times New Roman" pitchFamily="18" charset="0"/>
              </a:rPr>
              <a:t>         В 1923 году М.А. Булгаков вступил во Всероссийский союз писателей. Членство в этой организации, куда входили такие признанные мастера, как Александр Блок, Корней Чуковский и Фёдор Сологуб, не только формально закрепило его статус литератора, но и предоставило возможность для взаимодействия с ключевыми фигурами литературного процесса того времени. </a:t>
            </a:r>
          </a:p>
          <a:p>
            <a:pPr algn="just">
              <a:buClr>
                <a:srgbClr val="000000"/>
              </a:buClr>
            </a:pPr>
            <a:r>
              <a:rPr lang="ru-RU" sz="1000" dirty="0">
                <a:latin typeface="Times New Roman" pitchFamily="18" charset="0"/>
                <a:cs typeface="Times New Roman" pitchFamily="18" charset="0"/>
              </a:rPr>
              <a:t>         В начале литературного пути Михаил Булгаков обратился к сатире. Летом 1923 года Булгаков написал «</a:t>
            </a:r>
            <a:r>
              <a:rPr lang="ru-RU" sz="1000" dirty="0" err="1">
                <a:latin typeface="Times New Roman" pitchFamily="18" charset="0"/>
                <a:cs typeface="Times New Roman" pitchFamily="18" charset="0"/>
              </a:rPr>
              <a:t>Дьяволиаду</a:t>
            </a:r>
            <a:r>
              <a:rPr lang="ru-RU" sz="1000" dirty="0">
                <a:latin typeface="Times New Roman" pitchFamily="18" charset="0"/>
                <a:cs typeface="Times New Roman" pitchFamily="18" charset="0"/>
              </a:rPr>
              <a:t>» — повесть о делопроизводителе Короткове, которого свела с ума советская бюрократия. Произведение опубликовали в 1924 году журнале «Недра». Вслед за этой повестью автор пишет "Записки на манжетах" об отношениях писателя и власти. Тут главный герой — прототип самого Булгакова, и в жизнь своего персонажа он вкладывает довольно много из своей биографии, вплоть до болезни, переезда в Москву и даже каких-то диалогов со знакомыми и близкими.</a:t>
            </a:r>
          </a:p>
          <a:p>
            <a:pPr algn="just">
              <a:buClr>
                <a:srgbClr val="000000"/>
              </a:buClr>
            </a:pPr>
            <a:r>
              <a:rPr lang="ru-RU" sz="1000" dirty="0">
                <a:latin typeface="Times New Roman" pitchFamily="18" charset="0"/>
                <a:cs typeface="Times New Roman" pitchFamily="18" charset="0"/>
              </a:rPr>
              <a:t>        В 1924 году Михаил Булгаков написал фантастическую повесть «Роковые яйца». Повесть принесла Булгакову известность: ее напечатали сразу в двух журналах — «Недра» и «Красная панорама». Параллельно была создана и его первая крупная прозаическая работа — роман "Белая гвардия" (1922-1924).</a:t>
            </a:r>
          </a:p>
          <a:p>
            <a:pPr algn="just">
              <a:buClr>
                <a:srgbClr val="000000"/>
              </a:buClr>
              <a:buFont typeface="Arial" charset="0"/>
              <a:buNone/>
            </a:pPr>
            <a:r>
              <a:rPr lang="ru-RU" sz="1000" dirty="0">
                <a:latin typeface="Times New Roman" pitchFamily="18" charset="0"/>
                <a:cs typeface="Times New Roman" pitchFamily="18" charset="0"/>
              </a:rPr>
              <a:t>        В апреле 1924 года Татьяна Лаппа и Михаил Булгаков развелись из-за новой любви писателя. Решение о расставании с женой писатель принял после встречи с Любовью Белозёрской. Их знакомство произошло на вечере, устроенном редакцией газеты «Накануне» в честь писателя Алексея Николаевича Толстого. Девушка оказала большое влияние на творчество Булгакова, который называл ее своей музой и хранил на письменном столе фотографию супруги. Рассказы Любови Белозёрской о жизни в эмиграции привели к появлению на свет пьесы «Бег». </a:t>
            </a:r>
            <a:r>
              <a:rPr lang="ru-RU" sz="1000" dirty="0" smtClean="0">
                <a:latin typeface="Times New Roman" pitchFamily="18" charset="0"/>
                <a:cs typeface="Times New Roman" pitchFamily="18" charset="0"/>
              </a:rPr>
              <a:t>К.Станиславский писал: </a:t>
            </a:r>
            <a:r>
              <a:rPr lang="ru-RU" sz="1000" dirty="0" smtClean="0">
                <a:latin typeface="Times New Roman" pitchFamily="18" charset="0"/>
                <a:cs typeface="Times New Roman" pitchFamily="18" charset="0"/>
              </a:rPr>
              <a:t>«Бег» был принят театром восторженно, но </a:t>
            </a:r>
            <a:r>
              <a:rPr lang="ru-RU" sz="1000" dirty="0" err="1" smtClean="0">
                <a:latin typeface="Times New Roman" pitchFamily="18" charset="0"/>
                <a:cs typeface="Times New Roman" pitchFamily="18" charset="0"/>
              </a:rPr>
              <a:t>Главреперткомом</a:t>
            </a:r>
            <a:r>
              <a:rPr lang="ru-RU" sz="1000" dirty="0" smtClean="0">
                <a:latin typeface="Times New Roman" pitchFamily="18" charset="0"/>
                <a:cs typeface="Times New Roman" pitchFamily="18" charset="0"/>
              </a:rPr>
              <a:t> не разрешен к постановке. «Бег» запрещен». </a:t>
            </a:r>
            <a:endParaRPr lang="ru-RU" sz="1000" dirty="0">
              <a:latin typeface="Times New Roman" pitchFamily="18" charset="0"/>
              <a:cs typeface="Times New Roman" pitchFamily="18" charset="0"/>
            </a:endParaRPr>
          </a:p>
          <a:p>
            <a:pPr algn="just">
              <a:buClr>
                <a:srgbClr val="000000"/>
              </a:buClr>
              <a:buFont typeface="Arial" charset="0"/>
              <a:buNone/>
            </a:pPr>
            <a:r>
              <a:rPr lang="ru-RU" sz="1000" dirty="0">
                <a:latin typeface="Times New Roman" pitchFamily="18" charset="0"/>
                <a:cs typeface="Times New Roman" pitchFamily="18" charset="0"/>
              </a:rPr>
              <a:t>       В 1925 году  была написана повесть «Собачье сердце». В России «Собачье сердце» впервые было опубликовано только в 1987 году: в эпоху перестройки в повести увидели не только сатиру на раннесоветскую действительность, но и предчувствие Большого террора. В марте 1925 года Булгаков дважды читал рукопись на литературном собрании «Никитинских субботников» в Москве , в Газетном переулке. Туда, вместе с литераторами и читателями «забрел» агент ОГПУ, который был, пожалуй, самым внимательным слушателем. Агент ОГПУ подробно рассказал о содержании повести и подвел итог: «…такие вещи, прочитанные в самом блестящем московском литературном кружке, намного опаснее бесполезно-безвредных выступлений литераторов 101-го сорта на заседаниях «Всероссийского Союза Поэтов». </a:t>
            </a:r>
          </a:p>
          <a:p>
            <a:pPr algn="just">
              <a:buClr>
                <a:srgbClr val="000000"/>
              </a:buClr>
              <a:buFont typeface="Arial" charset="0"/>
              <a:buNone/>
            </a:pPr>
            <a:r>
              <a:rPr lang="ru-RU" sz="1000" dirty="0">
                <a:latin typeface="Times New Roman" pitchFamily="18" charset="0"/>
                <a:cs typeface="Times New Roman" pitchFamily="18" charset="0"/>
              </a:rPr>
              <a:t>       В конце октября 1926 года в Театре им. Вахтангова с большим успехом прошла премьера спектакля по пьесе М. А. Булгакова «Зойкина квартира». С октября 1926 года во МХАТе с большим успехом шла его пьеса «Дни Турбиных». Но, с другой стороны, он подвергается жесткой критике со стороны коллег. Кроме того, он расстается с Белозерской и сходится с Еленой Шиловской, которая стала его третьей и последней женой.</a:t>
            </a:r>
          </a:p>
          <a:p>
            <a:pPr algn="just">
              <a:buClr>
                <a:srgbClr val="000000"/>
              </a:buClr>
              <a:buFont typeface="Arial" charset="0"/>
              <a:buNone/>
            </a:pPr>
            <a:endParaRPr lang="ru-RU" sz="1000" dirty="0">
              <a:latin typeface="Times New Roman" pitchFamily="18" charset="0"/>
              <a:cs typeface="Times New Roman" pitchFamily="18" charset="0"/>
            </a:endParaRPr>
          </a:p>
        </p:txBody>
      </p:sp>
      <p:pic>
        <p:nvPicPr>
          <p:cNvPr id="17410" name="Picture 2"/>
          <p:cNvPicPr>
            <a:picLocks noChangeAspect="1" noChangeArrowheads="1"/>
          </p:cNvPicPr>
          <p:nvPr/>
        </p:nvPicPr>
        <p:blipFill>
          <a:blip r:embed="rId2"/>
          <a:srcRect/>
          <a:stretch>
            <a:fillRect/>
          </a:stretch>
        </p:blipFill>
        <p:spPr bwMode="auto">
          <a:xfrm>
            <a:off x="209550" y="203201"/>
            <a:ext cx="1450511" cy="957709"/>
          </a:xfrm>
          <a:prstGeom prst="rect">
            <a:avLst/>
          </a:prstGeom>
          <a:noFill/>
          <a:ln w="9525">
            <a:solidFill>
              <a:schemeClr val="tx1"/>
            </a:solidFill>
            <a:miter lim="800000"/>
            <a:headEnd/>
            <a:tailEnd/>
          </a:ln>
        </p:spPr>
      </p:pic>
      <p:sp>
        <p:nvSpPr>
          <p:cNvPr id="17411" name="Прямоугольник 1"/>
          <p:cNvSpPr>
            <a:spLocks noChangeArrowheads="1"/>
          </p:cNvSpPr>
          <p:nvPr/>
        </p:nvSpPr>
        <p:spPr bwMode="auto">
          <a:xfrm>
            <a:off x="74613" y="1140484"/>
            <a:ext cx="1692275" cy="338137"/>
          </a:xfrm>
          <a:prstGeom prst="rect">
            <a:avLst/>
          </a:prstGeom>
          <a:noFill/>
          <a:ln w="9525">
            <a:noFill/>
            <a:miter lim="800000"/>
            <a:headEnd/>
            <a:tailEnd/>
          </a:ln>
        </p:spPr>
        <p:txBody>
          <a:bodyPr>
            <a:spAutoFit/>
          </a:bodyPr>
          <a:lstStyle/>
          <a:p>
            <a:pPr algn="just"/>
            <a:r>
              <a:rPr lang="ru-RU" sz="800" b="1" dirty="0">
                <a:latin typeface="Times New Roman" pitchFamily="18" charset="0"/>
                <a:cs typeface="Times New Roman" pitchFamily="18" charset="0"/>
              </a:rPr>
              <a:t>1926 - Михаил Булгаков (35 лет) в группе актеров МХАТ</a:t>
            </a:r>
          </a:p>
        </p:txBody>
      </p:sp>
      <p:pic>
        <p:nvPicPr>
          <p:cNvPr id="17412" name="Picture 3"/>
          <p:cNvPicPr>
            <a:picLocks noChangeAspect="1" noChangeArrowheads="1"/>
          </p:cNvPicPr>
          <p:nvPr/>
        </p:nvPicPr>
        <p:blipFill>
          <a:blip r:embed="rId3"/>
          <a:srcRect/>
          <a:stretch>
            <a:fillRect/>
          </a:stretch>
        </p:blipFill>
        <p:spPr bwMode="auto">
          <a:xfrm>
            <a:off x="192087" y="1517650"/>
            <a:ext cx="1467973" cy="952500"/>
          </a:xfrm>
          <a:prstGeom prst="rect">
            <a:avLst/>
          </a:prstGeom>
          <a:noFill/>
          <a:ln w="9525">
            <a:solidFill>
              <a:schemeClr val="tx1"/>
            </a:solidFill>
            <a:miter lim="800000"/>
            <a:headEnd/>
            <a:tailEnd/>
          </a:ln>
        </p:spPr>
      </p:pic>
      <p:sp>
        <p:nvSpPr>
          <p:cNvPr id="17413" name="Прямоугольник 2"/>
          <p:cNvSpPr>
            <a:spLocks noChangeArrowheads="1"/>
          </p:cNvSpPr>
          <p:nvPr/>
        </p:nvSpPr>
        <p:spPr bwMode="auto">
          <a:xfrm>
            <a:off x="38100" y="2470150"/>
            <a:ext cx="1692275" cy="461963"/>
          </a:xfrm>
          <a:prstGeom prst="rect">
            <a:avLst/>
          </a:prstGeom>
          <a:noFill/>
          <a:ln w="9525">
            <a:noFill/>
            <a:miter lim="800000"/>
            <a:headEnd/>
            <a:tailEnd/>
          </a:ln>
        </p:spPr>
        <p:txBody>
          <a:bodyPr>
            <a:spAutoFit/>
          </a:bodyPr>
          <a:lstStyle/>
          <a:p>
            <a:pPr algn="just"/>
            <a:r>
              <a:rPr lang="ru-RU" sz="800" b="1">
                <a:latin typeface="Times New Roman" pitchFamily="18" charset="0"/>
                <a:cs typeface="Times New Roman" pitchFamily="18" charset="0"/>
              </a:rPr>
              <a:t>1926 год - Любовь и Михаил Булгаковы, Сергей Топленинов, Николай Лямин в Останкине</a:t>
            </a:r>
          </a:p>
        </p:txBody>
      </p:sp>
      <p:pic>
        <p:nvPicPr>
          <p:cNvPr id="17414" name="Picture 4"/>
          <p:cNvPicPr>
            <a:picLocks noChangeAspect="1" noChangeArrowheads="1"/>
          </p:cNvPicPr>
          <p:nvPr/>
        </p:nvPicPr>
        <p:blipFill>
          <a:blip r:embed="rId4"/>
          <a:srcRect/>
          <a:stretch>
            <a:fillRect/>
          </a:stretch>
        </p:blipFill>
        <p:spPr bwMode="auto">
          <a:xfrm>
            <a:off x="296863" y="3005138"/>
            <a:ext cx="1141412" cy="1566862"/>
          </a:xfrm>
          <a:prstGeom prst="rect">
            <a:avLst/>
          </a:prstGeom>
          <a:noFill/>
          <a:ln w="9525">
            <a:solidFill>
              <a:schemeClr val="tx1"/>
            </a:solidFill>
            <a:miter lim="800000"/>
            <a:headEnd/>
            <a:tailEnd/>
          </a:ln>
        </p:spPr>
      </p:pic>
      <p:sp>
        <p:nvSpPr>
          <p:cNvPr id="17415" name="Прямоугольник 3"/>
          <p:cNvSpPr>
            <a:spLocks noChangeArrowheads="1"/>
          </p:cNvSpPr>
          <p:nvPr/>
        </p:nvSpPr>
        <p:spPr bwMode="auto">
          <a:xfrm>
            <a:off x="192088" y="4572000"/>
            <a:ext cx="1649412" cy="338138"/>
          </a:xfrm>
          <a:prstGeom prst="rect">
            <a:avLst/>
          </a:prstGeom>
          <a:noFill/>
          <a:ln w="9525">
            <a:noFill/>
            <a:miter lim="800000"/>
            <a:headEnd/>
            <a:tailEnd/>
          </a:ln>
        </p:spPr>
        <p:txBody>
          <a:bodyPr>
            <a:spAutoFit/>
          </a:bodyPr>
          <a:lstStyle/>
          <a:p>
            <a:r>
              <a:rPr lang="ru-RU" sz="800" b="1">
                <a:latin typeface="Times New Roman" pitchFamily="18" charset="0"/>
                <a:cs typeface="Times New Roman" pitchFamily="18" charset="0"/>
              </a:rPr>
              <a:t>1930-е - Михаил и Елена Булгаковы</a:t>
            </a:r>
          </a:p>
        </p:txBody>
      </p:sp>
      <p:pic>
        <p:nvPicPr>
          <p:cNvPr id="2" name="Рисунок 1">
            <a:extLst>
              <a:ext uri="{FF2B5EF4-FFF2-40B4-BE49-F238E27FC236}">
                <a16:creationId xmlns:a16="http://schemas.microsoft.com/office/drawing/2014/main" xmlns="" id="{A91C7873-F693-475B-BA35-79FF5D3AFAC8}"/>
              </a:ext>
            </a:extLst>
          </p:cNvPr>
          <p:cNvPicPr>
            <a:picLocks noChangeAspect="1"/>
          </p:cNvPicPr>
          <p:nvPr/>
        </p:nvPicPr>
        <p:blipFill>
          <a:blip r:embed="rId5"/>
          <a:stretch>
            <a:fillRect/>
          </a:stretch>
        </p:blipFill>
        <p:spPr>
          <a:xfrm rot="1158171">
            <a:off x="7917794" y="185176"/>
            <a:ext cx="1001194" cy="1441910"/>
          </a:xfrm>
          <a:prstGeom prst="rect">
            <a:avLst/>
          </a:prstGeom>
        </p:spPr>
      </p:pic>
      <p:pic>
        <p:nvPicPr>
          <p:cNvPr id="6" name="Рисунок 5">
            <a:extLst>
              <a:ext uri="{FF2B5EF4-FFF2-40B4-BE49-F238E27FC236}">
                <a16:creationId xmlns:a16="http://schemas.microsoft.com/office/drawing/2014/main" xmlns="" id="{86C28F2C-3A71-4834-8371-798CE75B0A74}"/>
              </a:ext>
            </a:extLst>
          </p:cNvPr>
          <p:cNvPicPr>
            <a:picLocks noChangeAspect="1"/>
          </p:cNvPicPr>
          <p:nvPr/>
        </p:nvPicPr>
        <p:blipFill>
          <a:blip r:embed="rId6"/>
          <a:stretch>
            <a:fillRect/>
          </a:stretch>
        </p:blipFill>
        <p:spPr>
          <a:xfrm rot="899862">
            <a:off x="8025780" y="1037682"/>
            <a:ext cx="785220" cy="1228826"/>
          </a:xfrm>
          <a:prstGeom prst="rect">
            <a:avLst/>
          </a:prstGeom>
        </p:spPr>
      </p:pic>
      <p:pic>
        <p:nvPicPr>
          <p:cNvPr id="7" name="Рисунок 6">
            <a:extLst>
              <a:ext uri="{FF2B5EF4-FFF2-40B4-BE49-F238E27FC236}">
                <a16:creationId xmlns:a16="http://schemas.microsoft.com/office/drawing/2014/main" xmlns="" id="{683FA34E-037A-4A4A-B9CE-B8AFF95B9B1E}"/>
              </a:ext>
            </a:extLst>
          </p:cNvPr>
          <p:cNvPicPr>
            <a:picLocks noChangeAspect="1"/>
          </p:cNvPicPr>
          <p:nvPr/>
        </p:nvPicPr>
        <p:blipFill>
          <a:blip r:embed="rId7"/>
          <a:stretch>
            <a:fillRect/>
          </a:stretch>
        </p:blipFill>
        <p:spPr>
          <a:xfrm>
            <a:off x="7738645" y="1453412"/>
            <a:ext cx="1609483" cy="1598088"/>
          </a:xfrm>
          <a:prstGeom prst="rect">
            <a:avLst/>
          </a:prstGeom>
        </p:spPr>
      </p:pic>
      <p:pic>
        <p:nvPicPr>
          <p:cNvPr id="8" name="Рисунок 7">
            <a:extLst>
              <a:ext uri="{FF2B5EF4-FFF2-40B4-BE49-F238E27FC236}">
                <a16:creationId xmlns:a16="http://schemas.microsoft.com/office/drawing/2014/main" xmlns="" id="{F8E591E0-9133-4450-B35C-DFCA8448CB77}"/>
              </a:ext>
            </a:extLst>
          </p:cNvPr>
          <p:cNvPicPr>
            <a:picLocks noChangeAspect="1"/>
          </p:cNvPicPr>
          <p:nvPr/>
        </p:nvPicPr>
        <p:blipFill>
          <a:blip r:embed="rId8"/>
          <a:stretch>
            <a:fillRect/>
          </a:stretch>
        </p:blipFill>
        <p:spPr>
          <a:xfrm>
            <a:off x="7650782" y="2248437"/>
            <a:ext cx="1652159" cy="1780186"/>
          </a:xfrm>
          <a:prstGeom prst="rect">
            <a:avLst/>
          </a:prstGeom>
        </p:spPr>
      </p:pic>
      <p:pic>
        <p:nvPicPr>
          <p:cNvPr id="9" name="Рисунок 8">
            <a:extLst>
              <a:ext uri="{FF2B5EF4-FFF2-40B4-BE49-F238E27FC236}">
                <a16:creationId xmlns:a16="http://schemas.microsoft.com/office/drawing/2014/main" xmlns="" id="{B8899897-57CA-4E0E-9DE2-38332288FE7D}"/>
              </a:ext>
            </a:extLst>
          </p:cNvPr>
          <p:cNvPicPr>
            <a:picLocks noChangeAspect="1"/>
          </p:cNvPicPr>
          <p:nvPr/>
        </p:nvPicPr>
        <p:blipFill>
          <a:blip r:embed="rId9"/>
          <a:stretch>
            <a:fillRect/>
          </a:stretch>
        </p:blipFill>
        <p:spPr>
          <a:xfrm>
            <a:off x="7822940" y="3372674"/>
            <a:ext cx="1188823" cy="14509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7"/>
          <p:cNvPicPr>
            <a:picLocks noChangeAspect="1" noChangeArrowheads="1"/>
          </p:cNvPicPr>
          <p:nvPr/>
        </p:nvPicPr>
        <p:blipFill>
          <a:blip r:embed="rId2"/>
          <a:srcRect/>
          <a:stretch>
            <a:fillRect/>
          </a:stretch>
        </p:blipFill>
        <p:spPr bwMode="auto">
          <a:xfrm>
            <a:off x="134938" y="0"/>
            <a:ext cx="9144000" cy="5143500"/>
          </a:xfrm>
          <a:prstGeom prst="rect">
            <a:avLst/>
          </a:prstGeom>
          <a:noFill/>
          <a:ln w="9525">
            <a:noFill/>
            <a:miter lim="800000"/>
            <a:headEnd/>
            <a:tailEnd/>
          </a:ln>
        </p:spPr>
      </p:pic>
      <p:sp>
        <p:nvSpPr>
          <p:cNvPr id="18434" name="Rectangle 8"/>
          <p:cNvSpPr>
            <a:spLocks noChangeArrowheads="1"/>
          </p:cNvSpPr>
          <p:nvPr/>
        </p:nvSpPr>
        <p:spPr bwMode="auto">
          <a:xfrm>
            <a:off x="1431925" y="86012"/>
            <a:ext cx="7712075" cy="4093428"/>
          </a:xfrm>
          <a:prstGeom prst="rect">
            <a:avLst/>
          </a:prstGeom>
          <a:noFill/>
          <a:ln w="9525">
            <a:noFill/>
            <a:miter lim="800000"/>
            <a:headEnd/>
            <a:tailEnd/>
          </a:ln>
        </p:spPr>
        <p:txBody>
          <a:bodyPr>
            <a:spAutoFit/>
          </a:bodyPr>
          <a:lstStyle/>
          <a:p>
            <a:pPr algn="just"/>
            <a:r>
              <a:rPr lang="ru-RU" sz="1000" dirty="0">
                <a:latin typeface="Times New Roman" pitchFamily="18" charset="0"/>
                <a:cs typeface="Times New Roman" pitchFamily="18" charset="0"/>
              </a:rPr>
              <a:t>      В мае 1926 года в квартире Булгакова был произведен обыск и рукопись «Собачьего сердца» была изъята. В прессе началась кампания «Долой булгаковщину!». «Роковые яйца» заклеймили как «наглейший, возмутительный поклёп на Красную власть». Запрещены «Записки на манжетах», сняты из репертуара Художественного театра «Дни </a:t>
            </a:r>
            <a:r>
              <a:rPr lang="ru-RU" sz="1000" dirty="0" err="1">
                <a:latin typeface="Times New Roman" pitchFamily="18" charset="0"/>
                <a:cs typeface="Times New Roman" pitchFamily="18" charset="0"/>
              </a:rPr>
              <a:t>Турбиных</a:t>
            </a:r>
            <a:r>
              <a:rPr lang="ru-RU" sz="1000" dirty="0">
                <a:latin typeface="Times New Roman" pitchFamily="18" charset="0"/>
                <a:cs typeface="Times New Roman" pitchFamily="18" charset="0"/>
              </a:rPr>
              <a:t>», запрещены «Мольер», «Белая гвардия»…На Булгакова обрушился поток неистовой, злобной и безосновательной критики. Известный литературовед Разумник Васильевич Иванов-Разумник отмечал: </a:t>
            </a:r>
            <a:r>
              <a:rPr lang="ru-RU" sz="1000" b="1" i="1" dirty="0">
                <a:solidFill>
                  <a:srgbClr val="002060"/>
                </a:solidFill>
                <a:latin typeface="Times New Roman" pitchFamily="18" charset="0"/>
                <a:cs typeface="Times New Roman" pitchFamily="18" charset="0"/>
              </a:rPr>
              <a:t>«Спохватившись слишком поздно, цензура решила впредь не пропускать ни единой печатной строчки этого «неуместного сатирика»</a:t>
            </a:r>
            <a:r>
              <a:rPr lang="ru-RU" sz="1000" dirty="0">
                <a:latin typeface="Times New Roman" pitchFamily="18" charset="0"/>
                <a:cs typeface="Times New Roman" pitchFamily="18" charset="0"/>
              </a:rPr>
              <a:t>. Писатель жил и творил в полнейшей изоляции. </a:t>
            </a:r>
          </a:p>
          <a:p>
            <a:pPr algn="just"/>
            <a:r>
              <a:rPr lang="en-US" sz="1000" dirty="0">
                <a:latin typeface="Times New Roman" pitchFamily="18" charset="0"/>
                <a:cs typeface="Times New Roman" pitchFamily="18" charset="0"/>
              </a:rPr>
              <a:t> </a:t>
            </a:r>
            <a:r>
              <a:rPr lang="ru-RU" sz="1000" dirty="0">
                <a:latin typeface="Times New Roman" pitchFamily="18" charset="0"/>
                <a:cs typeface="Times New Roman" pitchFamily="18" charset="0"/>
              </a:rPr>
              <a:t>        По подсчетам Булгакова, за десять лет появилось 298 ругательных рецензий на его произведения. Справедливости ради стоит отметить, что были и благожелательные отзывы. Целых…три. Замученный Булгаков писал: </a:t>
            </a:r>
            <a:r>
              <a:rPr lang="ru-RU" sz="1000" b="1" i="1" dirty="0">
                <a:solidFill>
                  <a:srgbClr val="002060"/>
                </a:solidFill>
                <a:latin typeface="Times New Roman" pitchFamily="18" charset="0"/>
                <a:cs typeface="Times New Roman" pitchFamily="18" charset="0"/>
              </a:rPr>
              <a:t>«На широком поле словесности российской в СССР я был один-единственный литературный волк. Мне советовали выкрасить шкуру. Нелепый совет. Крашеный ли волк, стриженый ли волк, он все равно не похож на пуделя. Со мной и поступили как с волком. И несколько лет гнали меня по правилам литературной садки в огороженном дворе. Злобы я не имею, но я очень устал…».</a:t>
            </a:r>
          </a:p>
          <a:p>
            <a:pPr algn="just"/>
            <a:r>
              <a:rPr lang="ru-RU" sz="1000" dirty="0">
                <a:latin typeface="Times New Roman" pitchFamily="18" charset="0"/>
                <a:cs typeface="Times New Roman" pitchFamily="18" charset="0"/>
              </a:rPr>
              <a:t>         С 1928 по 1938 г. М.А. Булгаков написал шесть писем властям, пять из них лично Сталину. После одного из них, в 1930-м, вождь позвонил опальному писателю. О звонке заговорила вся Москва. Работу ему дали - режиссёром в МХТ. «Дни Турбиных» экстренно восстановили. Разрешили даже написать пьесу о молодом Сталине-революционере! Булгаков, который был «прикончен, измучен, отравлен тоской» (это из его писем «наверх»), воспрял. Но вождь Булгакову больше не звонил и не ответил ни на одно из писем. Пьесу о себе, «</a:t>
            </a:r>
            <a:r>
              <a:rPr lang="ru-RU" sz="1000" dirty="0" err="1">
                <a:latin typeface="Times New Roman" pitchFamily="18" charset="0"/>
                <a:cs typeface="Times New Roman" pitchFamily="18" charset="0"/>
              </a:rPr>
              <a:t>Батум</a:t>
            </a:r>
            <a:r>
              <a:rPr lang="ru-RU" sz="1000" dirty="0" smtClean="0">
                <a:latin typeface="Times New Roman" pitchFamily="18" charset="0"/>
                <a:cs typeface="Times New Roman" pitchFamily="18" charset="0"/>
              </a:rPr>
              <a:t>», Сталин </a:t>
            </a:r>
            <a:r>
              <a:rPr lang="ru-RU" sz="1000" dirty="0">
                <a:latin typeface="Times New Roman" pitchFamily="18" charset="0"/>
                <a:cs typeface="Times New Roman" pitchFamily="18" charset="0"/>
              </a:rPr>
              <a:t>запретил. </a:t>
            </a:r>
          </a:p>
          <a:p>
            <a:pPr algn="just"/>
            <a:r>
              <a:rPr lang="ru-RU" sz="1000" dirty="0">
                <a:latin typeface="Times New Roman" pitchFamily="18" charset="0"/>
                <a:cs typeface="Times New Roman" pitchFamily="18" charset="0"/>
              </a:rPr>
              <a:t>        В 1928 году Михаил Булгаков начал работу над романом «Мастер и Маргарита». Произведение которому писатель посвятил 12 лет своей жизни, по праву считается настоящей жемчужиной мировой литературы, а также вершиной творчества Булгакова, в котором он затронул извечные темы добра и зла, любви и предательства, веры и неверия, жизни и смерти. Третья жена писателя Елена Шиловская воплотила в себе прообраз Маргариты. Эта женщина стала для Михаила Афанасьевича женой и музой, литературным секретарём и биографом, другом и советчицей. Она сделала всё, чтобы сохранить архивы писателя.</a:t>
            </a:r>
          </a:p>
          <a:p>
            <a:pPr algn="just"/>
            <a:r>
              <a:rPr lang="ru-RU" sz="1000" dirty="0">
                <a:latin typeface="Times New Roman" pitchFamily="18" charset="0"/>
                <a:cs typeface="Times New Roman" pitchFamily="18" charset="0"/>
              </a:rPr>
              <a:t>        С 1928 по 1940 год М. А. Булгаков переписывает текст романа «Мастер и Маргарита», параллельно работает в МХАТе и Большом театре, над другими произведениями, бросает, возвращается, устраивает читки друзьям, снова переписывает. И так по кругу. Однажды в отчаянии Булгаков даже частично сжигает роман. Но рукописи, как известно, не горят. За время работы появляется большое количество вариантов — исследователи называют их редакциями. То, что мы читаем сегодня, — последняя, дописанная версия Булгакова, с его надиктованными Елене Сергеевне правками. Впервые роман был опубликован в журнале "Москва" в 1966–1967 годах.</a:t>
            </a:r>
            <a:endParaRPr lang="ru-RU" sz="1000" b="1" i="1" dirty="0">
              <a:solidFill>
                <a:srgbClr val="002060"/>
              </a:solidFill>
              <a:latin typeface="Times New Roman" pitchFamily="18" charset="0"/>
              <a:cs typeface="Times New Roman" pitchFamily="18" charset="0"/>
            </a:endParaRPr>
          </a:p>
        </p:txBody>
      </p:sp>
      <p:sp>
        <p:nvSpPr>
          <p:cNvPr id="11" name="Прямоугольник 4">
            <a:extLst>
              <a:ext uri="{FF2B5EF4-FFF2-40B4-BE49-F238E27FC236}">
                <a16:creationId xmlns:a16="http://schemas.microsoft.com/office/drawing/2014/main" xmlns="" id="{97268F6A-2727-44FF-B269-16E7C0ACDDB8}"/>
              </a:ext>
            </a:extLst>
          </p:cNvPr>
          <p:cNvSpPr>
            <a:spLocks noChangeArrowheads="1"/>
          </p:cNvSpPr>
          <p:nvPr/>
        </p:nvSpPr>
        <p:spPr bwMode="auto">
          <a:xfrm>
            <a:off x="2981204" y="4058541"/>
            <a:ext cx="4243469" cy="246221"/>
          </a:xfrm>
          <a:prstGeom prst="rect">
            <a:avLst/>
          </a:prstGeom>
          <a:noFill/>
          <a:ln w="9525">
            <a:noFill/>
            <a:miter lim="800000"/>
            <a:headEnd/>
            <a:tailEnd/>
          </a:ln>
        </p:spPr>
        <p:txBody>
          <a:bodyPr wrap="none">
            <a:spAutoFit/>
          </a:bodyPr>
          <a:lstStyle/>
          <a:p>
            <a:pPr algn="ctr"/>
            <a:r>
              <a:rPr lang="ru-RU" sz="1000" b="1" dirty="0">
                <a:solidFill>
                  <a:srgbClr val="002060"/>
                </a:solidFill>
                <a:latin typeface="Times New Roman" pitchFamily="18" charset="0"/>
                <a:cs typeface="Times New Roman" pitchFamily="18" charset="0"/>
              </a:rPr>
              <a:t>Проблемы, идеи и темы произведения романа «Мастер и Маргарита»</a:t>
            </a:r>
          </a:p>
        </p:txBody>
      </p:sp>
      <p:sp>
        <p:nvSpPr>
          <p:cNvPr id="13" name="TextBox 12">
            <a:extLst>
              <a:ext uri="{FF2B5EF4-FFF2-40B4-BE49-F238E27FC236}">
                <a16:creationId xmlns:a16="http://schemas.microsoft.com/office/drawing/2014/main" xmlns="" id="{260C52A5-E044-43FF-A308-C8E0BE4120EE}"/>
              </a:ext>
            </a:extLst>
          </p:cNvPr>
          <p:cNvSpPr txBox="1"/>
          <p:nvPr/>
        </p:nvSpPr>
        <p:spPr>
          <a:xfrm>
            <a:off x="134937" y="4221688"/>
            <a:ext cx="9009063" cy="861774"/>
          </a:xfrm>
          <a:prstGeom prst="rect">
            <a:avLst/>
          </a:prstGeom>
          <a:noFill/>
        </p:spPr>
        <p:txBody>
          <a:bodyPr wrap="square">
            <a:spAutoFit/>
          </a:bodyPr>
          <a:lstStyle/>
          <a:p>
            <a:pPr algn="just"/>
            <a:r>
              <a:rPr lang="ru-RU" sz="1000" dirty="0">
                <a:latin typeface="Times New Roman" pitchFamily="18" charset="0"/>
                <a:cs typeface="Times New Roman" pitchFamily="18" charset="0"/>
              </a:rPr>
              <a:t>          Роман «</a:t>
            </a:r>
            <a:r>
              <a:rPr lang="ru-RU" sz="1000" dirty="0" err="1">
                <a:latin typeface="Times New Roman" pitchFamily="18" charset="0"/>
                <a:cs typeface="Times New Roman" pitchFamily="18" charset="0"/>
              </a:rPr>
              <a:t>Ма́стер</a:t>
            </a:r>
            <a:r>
              <a:rPr lang="ru-RU" sz="1000" dirty="0">
                <a:latin typeface="Times New Roman" pitchFamily="18" charset="0"/>
                <a:cs typeface="Times New Roman" pitchFamily="18" charset="0"/>
              </a:rPr>
              <a:t> и </a:t>
            </a:r>
            <a:r>
              <a:rPr lang="ru-RU" sz="1000" dirty="0" err="1">
                <a:latin typeface="Times New Roman" pitchFamily="18" charset="0"/>
                <a:cs typeface="Times New Roman" pitchFamily="18" charset="0"/>
              </a:rPr>
              <a:t>Маргари́та</a:t>
            </a:r>
            <a:r>
              <a:rPr lang="ru-RU" sz="1000" dirty="0">
                <a:latin typeface="Times New Roman" pitchFamily="18" charset="0"/>
                <a:cs typeface="Times New Roman" pitchFamily="18" charset="0"/>
              </a:rPr>
              <a:t>» — обычно определяется как философский и рассматривается в русле магического реализма. Имеет структуру «романа в романе» и состоит из трёх сюжетных пластов: мира современного (сатирические московские главы), древнего (</a:t>
            </a:r>
            <a:r>
              <a:rPr lang="ru-RU" sz="1000" dirty="0" err="1">
                <a:latin typeface="Times New Roman" pitchFamily="18" charset="0"/>
                <a:cs typeface="Times New Roman" pitchFamily="18" charset="0"/>
              </a:rPr>
              <a:t>ершалаимские</a:t>
            </a:r>
            <a:r>
              <a:rPr lang="ru-RU" sz="1000" dirty="0">
                <a:latin typeface="Times New Roman" pitchFamily="18" charset="0"/>
                <a:cs typeface="Times New Roman" pitchFamily="18" charset="0"/>
              </a:rPr>
              <a:t> главы) и вечного, потустороннего, в котором обитают Воланд и его свита. </a:t>
            </a:r>
          </a:p>
          <a:p>
            <a:pPr algn="just"/>
            <a:r>
              <a:rPr lang="ru-RU" sz="1000" dirty="0">
                <a:latin typeface="Times New Roman" pitchFamily="18" charset="0"/>
                <a:cs typeface="Times New Roman" pitchFamily="18" charset="0"/>
              </a:rPr>
              <a:t>       Впервые писатель задумался над будущим романом в середине 20-х годов. Толчком для его написания послужило гениальное произведение немецкого поэта Гёте «Фауст». </a:t>
            </a:r>
          </a:p>
        </p:txBody>
      </p:sp>
      <p:pic>
        <p:nvPicPr>
          <p:cNvPr id="14" name="Picture 2">
            <a:extLst>
              <a:ext uri="{FF2B5EF4-FFF2-40B4-BE49-F238E27FC236}">
                <a16:creationId xmlns:a16="http://schemas.microsoft.com/office/drawing/2014/main" xmlns="" id="{68265B49-3602-47B9-BD27-BC0FC33634CA}"/>
              </a:ext>
            </a:extLst>
          </p:cNvPr>
          <p:cNvPicPr>
            <a:picLocks noChangeAspect="1" noChangeArrowheads="1"/>
          </p:cNvPicPr>
          <p:nvPr/>
        </p:nvPicPr>
        <p:blipFill>
          <a:blip r:embed="rId3"/>
          <a:srcRect/>
          <a:stretch>
            <a:fillRect/>
          </a:stretch>
        </p:blipFill>
        <p:spPr bwMode="auto">
          <a:xfrm>
            <a:off x="197288" y="2417326"/>
            <a:ext cx="1172283" cy="779275"/>
          </a:xfrm>
          <a:prstGeom prst="rect">
            <a:avLst/>
          </a:prstGeom>
          <a:noFill/>
          <a:ln w="9525">
            <a:solidFill>
              <a:schemeClr val="tx1"/>
            </a:solidFill>
            <a:miter lim="800000"/>
            <a:headEnd/>
            <a:tailEnd/>
          </a:ln>
        </p:spPr>
      </p:pic>
      <p:pic>
        <p:nvPicPr>
          <p:cNvPr id="16" name="Picture 3">
            <a:extLst>
              <a:ext uri="{FF2B5EF4-FFF2-40B4-BE49-F238E27FC236}">
                <a16:creationId xmlns:a16="http://schemas.microsoft.com/office/drawing/2014/main" xmlns="" id="{E5E41ED6-B336-4781-A4A8-0898548930BE}"/>
              </a:ext>
            </a:extLst>
          </p:cNvPr>
          <p:cNvPicPr>
            <a:picLocks noChangeAspect="1" noChangeArrowheads="1"/>
          </p:cNvPicPr>
          <p:nvPr/>
        </p:nvPicPr>
        <p:blipFill>
          <a:blip r:embed="rId4"/>
          <a:srcRect/>
          <a:stretch>
            <a:fillRect/>
          </a:stretch>
        </p:blipFill>
        <p:spPr bwMode="auto">
          <a:xfrm>
            <a:off x="197289" y="3355549"/>
            <a:ext cx="1172283" cy="780366"/>
          </a:xfrm>
          <a:prstGeom prst="rect">
            <a:avLst/>
          </a:prstGeom>
          <a:noFill/>
          <a:ln w="9525">
            <a:noFill/>
            <a:miter lim="800000"/>
            <a:headEnd/>
            <a:tailEnd/>
          </a:ln>
        </p:spPr>
      </p:pic>
      <p:pic>
        <p:nvPicPr>
          <p:cNvPr id="5" name="Рисунок 4">
            <a:extLst>
              <a:ext uri="{FF2B5EF4-FFF2-40B4-BE49-F238E27FC236}">
                <a16:creationId xmlns:a16="http://schemas.microsoft.com/office/drawing/2014/main" xmlns="" id="{8384076B-07AE-4211-9C4C-D67F47164392}"/>
              </a:ext>
            </a:extLst>
          </p:cNvPr>
          <p:cNvPicPr>
            <a:picLocks noChangeAspect="1"/>
          </p:cNvPicPr>
          <p:nvPr/>
        </p:nvPicPr>
        <p:blipFill>
          <a:blip r:embed="rId5"/>
          <a:stretch>
            <a:fillRect/>
          </a:stretch>
        </p:blipFill>
        <p:spPr>
          <a:xfrm>
            <a:off x="206774" y="163386"/>
            <a:ext cx="1189981" cy="800913"/>
          </a:xfrm>
          <a:prstGeom prst="rect">
            <a:avLst/>
          </a:prstGeom>
        </p:spPr>
      </p:pic>
      <p:pic>
        <p:nvPicPr>
          <p:cNvPr id="6" name="Рисунок 5">
            <a:extLst>
              <a:ext uri="{FF2B5EF4-FFF2-40B4-BE49-F238E27FC236}">
                <a16:creationId xmlns:a16="http://schemas.microsoft.com/office/drawing/2014/main" xmlns="" id="{3ABC50A9-F0E6-4635-A995-7F0928A4281D}"/>
              </a:ext>
            </a:extLst>
          </p:cNvPr>
          <p:cNvPicPr>
            <a:picLocks noChangeAspect="1"/>
          </p:cNvPicPr>
          <p:nvPr/>
        </p:nvPicPr>
        <p:blipFill rotWithShape="1">
          <a:blip r:embed="rId6"/>
          <a:srcRect l="10551" r="6089"/>
          <a:stretch/>
        </p:blipFill>
        <p:spPr>
          <a:xfrm>
            <a:off x="274352" y="1038839"/>
            <a:ext cx="1088307" cy="12689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Прямоугольник 1"/>
          <p:cNvSpPr>
            <a:spLocks noChangeArrowheads="1"/>
          </p:cNvSpPr>
          <p:nvPr/>
        </p:nvSpPr>
        <p:spPr bwMode="auto">
          <a:xfrm>
            <a:off x="103188" y="114497"/>
            <a:ext cx="4667116" cy="5016758"/>
          </a:xfrm>
          <a:prstGeom prst="rect">
            <a:avLst/>
          </a:prstGeom>
          <a:noFill/>
          <a:ln w="9525">
            <a:noFill/>
            <a:miter lim="800000"/>
            <a:headEnd/>
            <a:tailEnd/>
          </a:ln>
        </p:spPr>
        <p:txBody>
          <a:bodyPr wrap="square">
            <a:spAutoFit/>
          </a:bodyPr>
          <a:lstStyle/>
          <a:p>
            <a:pPr algn="just"/>
            <a:r>
              <a:rPr lang="ru-RU" sz="1000" dirty="0">
                <a:latin typeface="Times New Roman" pitchFamily="18" charset="0"/>
                <a:cs typeface="Times New Roman" pitchFamily="18" charset="0"/>
              </a:rPr>
              <a:t>       В 1928 писатель начал работу над романом о Дьяволе. Первую его версию под рабочими названиями «Копыто инженера», «Чёрный маг» и пр. он уничтожил в 1930 году. В 1931 году он вернулся к роману, но изменил замысел, теперь это был роман о Мастере — о художнике и его судьбе. Тогда же появилась и главная героиня — Маргарита, а идея итогового названия возникла в 1937 году. Булгаков писал роман до самой своей смерти в 1940 году, однако завершить работу не успел. </a:t>
            </a:r>
            <a:endParaRPr lang="ru-RU" sz="1000" dirty="0">
              <a:solidFill>
                <a:srgbClr val="00B050"/>
              </a:solidFill>
              <a:latin typeface="Times New Roman" pitchFamily="18" charset="0"/>
              <a:cs typeface="Times New Roman" pitchFamily="18" charset="0"/>
            </a:endParaRPr>
          </a:p>
          <a:p>
            <a:pPr algn="just"/>
            <a:r>
              <a:rPr lang="ru-RU" sz="1000" dirty="0">
                <a:latin typeface="Times New Roman" pitchFamily="18" charset="0"/>
                <a:cs typeface="Times New Roman" pitchFamily="18" charset="0"/>
              </a:rPr>
              <a:t>       В 1939 году здоровье писателя резко ухудшилось – врачи диагностировали гипертонический нефросклероз (наследственная болезнь отца). Михаил Афанасьевич старается во что бы то ни стало закончить свой главный роман — "Мастер и Маргарита". И постоянно думает: "Дописать раньше, чем умереть". В 1940 году он уже с трудом говорит — надиктовывает правки своей жене Елене Сергеевне, одной из немногих, кто разбирает его речь. Однажды он дает понять, что ему что-то нужно. Она перебирает варианты, пока не догадывается: "Мастер и Маргарита"? Он делает знак головой: "Да, это". Жена обещает, что роман будет опубликован. И Булгаков выдавливает из себя: "Чтобы знали, чтобы знали…".</a:t>
            </a:r>
          </a:p>
          <a:p>
            <a:pPr algn="just"/>
            <a:r>
              <a:rPr lang="ru-RU" sz="1000" dirty="0">
                <a:latin typeface="Times New Roman" pitchFamily="18" charset="0"/>
                <a:cs typeface="Times New Roman" pitchFamily="18" charset="0"/>
              </a:rPr>
              <a:t>        Перед смертью  писатель ослеп, он испытывал невыносимые боли, почти потерял речь, но Елена Сергеевна сдержала свою клятву – не отдала его в больницу. Он умер, держа ее за руку. </a:t>
            </a:r>
          </a:p>
          <a:p>
            <a:pPr algn="just"/>
            <a:r>
              <a:rPr lang="ru-RU" sz="1000" dirty="0">
                <a:latin typeface="Times New Roman" pitchFamily="18" charset="0"/>
                <a:cs typeface="Times New Roman" pitchFamily="18" charset="0"/>
              </a:rPr>
              <a:t>         10 марта 1940 года в 16 часов 39 минут Михаил Афанасьевич Булгаков скончался. 11 марта – состоялась гражданская панихида (в здании Союза писателей СССР). 12 марта – состоялась кремация тела М.А. Булгакова; урна с прахом был захоронена на Новодевичьем кладбище. После кончины писателя его вдова Елена Шиловская выбрала в качестве надгробного памятника огромную гранитную глыбу – «голгофу», названную так за сходство с горой. В течение ста лет этот камень был подножием креста на могиле Гоголя, писателя, которого Булгаков боготворил. Но когда на месте захоронения Николая Гоголя решили установить бюст, камень, исполняя предсмертную волю Булгакова («Укрой меня своей чугунной шинелью», – написал он в одном из последних писем), переместили на Новодевичье кладбище.</a:t>
            </a:r>
          </a:p>
          <a:p>
            <a:pPr algn="just"/>
            <a:r>
              <a:rPr lang="ru-RU" sz="1000" dirty="0">
                <a:latin typeface="Times New Roman" pitchFamily="18" charset="0"/>
                <a:cs typeface="Times New Roman" pitchFamily="18" charset="0"/>
              </a:rPr>
              <a:t>            </a:t>
            </a:r>
          </a:p>
        </p:txBody>
      </p:sp>
      <p:pic>
        <p:nvPicPr>
          <p:cNvPr id="19458" name="Picture 3"/>
          <p:cNvPicPr>
            <a:picLocks noChangeAspect="1" noChangeArrowheads="1"/>
          </p:cNvPicPr>
          <p:nvPr/>
        </p:nvPicPr>
        <p:blipFill>
          <a:blip r:embed="rId2"/>
          <a:srcRect/>
          <a:stretch>
            <a:fillRect/>
          </a:stretch>
        </p:blipFill>
        <p:spPr bwMode="auto">
          <a:xfrm>
            <a:off x="4842257" y="355371"/>
            <a:ext cx="1560513" cy="1198008"/>
          </a:xfrm>
          <a:prstGeom prst="rect">
            <a:avLst/>
          </a:prstGeom>
          <a:noFill/>
          <a:ln w="9525">
            <a:solidFill>
              <a:schemeClr val="tx1"/>
            </a:solidFill>
            <a:miter lim="800000"/>
            <a:headEnd/>
            <a:tailEnd/>
          </a:ln>
        </p:spPr>
      </p:pic>
      <p:sp>
        <p:nvSpPr>
          <p:cNvPr id="18438" name="Прямоугольник 3"/>
          <p:cNvSpPr>
            <a:spLocks noChangeArrowheads="1"/>
          </p:cNvSpPr>
          <p:nvPr/>
        </p:nvSpPr>
        <p:spPr bwMode="auto">
          <a:xfrm>
            <a:off x="6488935" y="861784"/>
            <a:ext cx="2516953" cy="3597275"/>
          </a:xfrm>
          <a:prstGeom prst="rect">
            <a:avLst/>
          </a:prstGeom>
          <a:noFill/>
          <a:ln w="9525">
            <a:noFill/>
            <a:miter lim="800000"/>
            <a:headEnd/>
            <a:tailEnd/>
          </a:ln>
        </p:spPr>
        <p:txBody>
          <a:bodyPr wrap="square">
            <a:spAutoFit/>
          </a:bodyPr>
          <a:lstStyle/>
          <a:p>
            <a:pPr>
              <a:defRPr/>
            </a:pPr>
            <a:r>
              <a:rPr lang="ru-RU" sz="1000" b="1" i="1" dirty="0">
                <a:solidFill>
                  <a:srgbClr val="002060"/>
                </a:solidFill>
                <a:latin typeface="Times New Roman" pitchFamily="18" charset="0"/>
                <a:cs typeface="Times New Roman" pitchFamily="18" charset="0"/>
              </a:rPr>
              <a:t>Вот это я тебе, взамен могильных роз,</a:t>
            </a:r>
          </a:p>
          <a:p>
            <a:pPr>
              <a:defRPr/>
            </a:pPr>
            <a:r>
              <a:rPr lang="ru-RU" sz="1000" b="1" i="1" dirty="0">
                <a:solidFill>
                  <a:srgbClr val="002060"/>
                </a:solidFill>
                <a:latin typeface="Times New Roman" pitchFamily="18" charset="0"/>
                <a:cs typeface="Times New Roman" pitchFamily="18" charset="0"/>
              </a:rPr>
              <a:t>Взамен кадильного куренья;</a:t>
            </a:r>
          </a:p>
          <a:p>
            <a:pPr>
              <a:defRPr/>
            </a:pPr>
            <a:r>
              <a:rPr lang="ru-RU" sz="1000" b="1" i="1" dirty="0">
                <a:solidFill>
                  <a:srgbClr val="002060"/>
                </a:solidFill>
                <a:latin typeface="Times New Roman" pitchFamily="18" charset="0"/>
                <a:cs typeface="Times New Roman" pitchFamily="18" charset="0"/>
              </a:rPr>
              <a:t>Ты так сурово жил и до конца донес</a:t>
            </a:r>
          </a:p>
          <a:p>
            <a:pPr>
              <a:defRPr/>
            </a:pPr>
            <a:r>
              <a:rPr lang="ru-RU" sz="1000" b="1" i="1" dirty="0">
                <a:solidFill>
                  <a:srgbClr val="002060"/>
                </a:solidFill>
                <a:latin typeface="Times New Roman" pitchFamily="18" charset="0"/>
                <a:cs typeface="Times New Roman" pitchFamily="18" charset="0"/>
              </a:rPr>
              <a:t>Великолепное презренье.</a:t>
            </a:r>
          </a:p>
          <a:p>
            <a:pPr>
              <a:defRPr/>
            </a:pPr>
            <a:r>
              <a:rPr lang="ru-RU" sz="1000" b="1" i="1" dirty="0">
                <a:solidFill>
                  <a:srgbClr val="002060"/>
                </a:solidFill>
                <a:latin typeface="Times New Roman" pitchFamily="18" charset="0"/>
                <a:cs typeface="Times New Roman" pitchFamily="18" charset="0"/>
              </a:rPr>
              <a:t>Ты пил вино, ты как никто шутил</a:t>
            </a:r>
          </a:p>
          <a:p>
            <a:pPr>
              <a:defRPr/>
            </a:pPr>
            <a:r>
              <a:rPr lang="ru-RU" sz="1000" b="1" i="1" dirty="0">
                <a:solidFill>
                  <a:srgbClr val="002060"/>
                </a:solidFill>
                <a:latin typeface="Times New Roman" pitchFamily="18" charset="0"/>
                <a:cs typeface="Times New Roman" pitchFamily="18" charset="0"/>
              </a:rPr>
              <a:t>И в душных стенах задыхался,</a:t>
            </a:r>
          </a:p>
          <a:p>
            <a:pPr>
              <a:defRPr/>
            </a:pPr>
            <a:r>
              <a:rPr lang="ru-RU" sz="1000" b="1" i="1" dirty="0">
                <a:solidFill>
                  <a:srgbClr val="002060"/>
                </a:solidFill>
                <a:latin typeface="Times New Roman" pitchFamily="18" charset="0"/>
                <a:cs typeface="Times New Roman" pitchFamily="18" charset="0"/>
              </a:rPr>
              <a:t>И гостью страшную ты сам к себе впустил</a:t>
            </a:r>
          </a:p>
          <a:p>
            <a:pPr>
              <a:defRPr/>
            </a:pPr>
            <a:r>
              <a:rPr lang="ru-RU" sz="1000" b="1" i="1" dirty="0">
                <a:solidFill>
                  <a:srgbClr val="002060"/>
                </a:solidFill>
                <a:latin typeface="Times New Roman" pitchFamily="18" charset="0"/>
                <a:cs typeface="Times New Roman" pitchFamily="18" charset="0"/>
              </a:rPr>
              <a:t>И с ней наедине остался.</a:t>
            </a:r>
          </a:p>
          <a:p>
            <a:pPr>
              <a:defRPr/>
            </a:pPr>
            <a:r>
              <a:rPr lang="ru-RU" sz="1000" b="1" i="1" dirty="0">
                <a:solidFill>
                  <a:srgbClr val="002060"/>
                </a:solidFill>
                <a:latin typeface="Times New Roman" pitchFamily="18" charset="0"/>
                <a:cs typeface="Times New Roman" pitchFamily="18" charset="0"/>
              </a:rPr>
              <a:t>И нет тебя, и все вокруг молчит</a:t>
            </a:r>
          </a:p>
          <a:p>
            <a:pPr>
              <a:defRPr/>
            </a:pPr>
            <a:r>
              <a:rPr lang="ru-RU" sz="1000" b="1" i="1" dirty="0">
                <a:solidFill>
                  <a:srgbClr val="002060"/>
                </a:solidFill>
                <a:latin typeface="Times New Roman" pitchFamily="18" charset="0"/>
                <a:cs typeface="Times New Roman" pitchFamily="18" charset="0"/>
              </a:rPr>
              <a:t>О скорбной и высокой жизни,</a:t>
            </a:r>
          </a:p>
          <a:p>
            <a:pPr>
              <a:defRPr/>
            </a:pPr>
            <a:r>
              <a:rPr lang="ru-RU" sz="1000" b="1" i="1" dirty="0">
                <a:solidFill>
                  <a:srgbClr val="002060"/>
                </a:solidFill>
                <a:latin typeface="Times New Roman" pitchFamily="18" charset="0"/>
                <a:cs typeface="Times New Roman" pitchFamily="18" charset="0"/>
              </a:rPr>
              <a:t>Лишь голос мой, как флейта, прозвучит</a:t>
            </a:r>
          </a:p>
          <a:p>
            <a:pPr>
              <a:defRPr/>
            </a:pPr>
            <a:r>
              <a:rPr lang="ru-RU" sz="1000" b="1" i="1" dirty="0">
                <a:solidFill>
                  <a:srgbClr val="002060"/>
                </a:solidFill>
                <a:latin typeface="Times New Roman" pitchFamily="18" charset="0"/>
                <a:cs typeface="Times New Roman" pitchFamily="18" charset="0"/>
              </a:rPr>
              <a:t>И на твоей безмолвной тризне.</a:t>
            </a:r>
          </a:p>
          <a:p>
            <a:pPr>
              <a:defRPr/>
            </a:pPr>
            <a:r>
              <a:rPr lang="ru-RU" sz="1000" b="1" i="1" dirty="0">
                <a:solidFill>
                  <a:srgbClr val="002060"/>
                </a:solidFill>
                <a:latin typeface="Times New Roman" pitchFamily="18" charset="0"/>
                <a:cs typeface="Times New Roman" pitchFamily="18" charset="0"/>
              </a:rPr>
              <a:t>О, кто подумать мог, что полоумной мне,</a:t>
            </a:r>
          </a:p>
          <a:p>
            <a:pPr>
              <a:defRPr/>
            </a:pPr>
            <a:r>
              <a:rPr lang="ru-RU" sz="1000" b="1" i="1" dirty="0">
                <a:solidFill>
                  <a:srgbClr val="002060"/>
                </a:solidFill>
                <a:latin typeface="Times New Roman" pitchFamily="18" charset="0"/>
                <a:cs typeface="Times New Roman" pitchFamily="18" charset="0"/>
              </a:rPr>
              <a:t>Мне, плакальщице дней не бывших,</a:t>
            </a:r>
          </a:p>
          <a:p>
            <a:pPr>
              <a:defRPr/>
            </a:pPr>
            <a:r>
              <a:rPr lang="ru-RU" sz="1000" b="1" i="1" dirty="0">
                <a:solidFill>
                  <a:srgbClr val="002060"/>
                </a:solidFill>
                <a:latin typeface="Times New Roman" pitchFamily="18" charset="0"/>
                <a:cs typeface="Times New Roman" pitchFamily="18" charset="0"/>
              </a:rPr>
              <a:t>Мне, тлеющей на медленном огне,</a:t>
            </a:r>
          </a:p>
          <a:p>
            <a:pPr>
              <a:defRPr/>
            </a:pPr>
            <a:r>
              <a:rPr lang="ru-RU" sz="1000" b="1" i="1" dirty="0">
                <a:solidFill>
                  <a:srgbClr val="002060"/>
                </a:solidFill>
                <a:latin typeface="Times New Roman" pitchFamily="18" charset="0"/>
                <a:cs typeface="Times New Roman" pitchFamily="18" charset="0"/>
              </a:rPr>
              <a:t>Всех пережившей, все забывшей, —</a:t>
            </a:r>
          </a:p>
          <a:p>
            <a:pPr>
              <a:defRPr/>
            </a:pPr>
            <a:r>
              <a:rPr lang="ru-RU" sz="1000" b="1" i="1" dirty="0">
                <a:solidFill>
                  <a:srgbClr val="002060"/>
                </a:solidFill>
                <a:latin typeface="Times New Roman" pitchFamily="18" charset="0"/>
                <a:cs typeface="Times New Roman" pitchFamily="18" charset="0"/>
              </a:rPr>
              <a:t>Придется поминать того, кто, полный сил,</a:t>
            </a:r>
          </a:p>
          <a:p>
            <a:pPr>
              <a:defRPr/>
            </a:pPr>
            <a:r>
              <a:rPr lang="ru-RU" sz="1000" b="1" i="1" dirty="0">
                <a:solidFill>
                  <a:srgbClr val="002060"/>
                </a:solidFill>
                <a:latin typeface="Times New Roman" pitchFamily="18" charset="0"/>
                <a:cs typeface="Times New Roman" pitchFamily="18" charset="0"/>
              </a:rPr>
              <a:t>И светлых замыслов, и воли,</a:t>
            </a:r>
          </a:p>
          <a:p>
            <a:pPr>
              <a:defRPr/>
            </a:pPr>
            <a:r>
              <a:rPr lang="ru-RU" sz="1000" b="1" i="1" dirty="0">
                <a:solidFill>
                  <a:srgbClr val="002060"/>
                </a:solidFill>
                <a:latin typeface="Times New Roman" pitchFamily="18" charset="0"/>
                <a:cs typeface="Times New Roman" pitchFamily="18" charset="0"/>
              </a:rPr>
              <a:t>Как будто бы вчера со мною говорил,</a:t>
            </a:r>
          </a:p>
          <a:p>
            <a:pPr>
              <a:defRPr/>
            </a:pPr>
            <a:r>
              <a:rPr lang="ru-RU" sz="1000" b="1" i="1" dirty="0">
                <a:solidFill>
                  <a:srgbClr val="002060"/>
                </a:solidFill>
                <a:latin typeface="Times New Roman" pitchFamily="18" charset="0"/>
                <a:cs typeface="Times New Roman" pitchFamily="18" charset="0"/>
              </a:rPr>
              <a:t>Скрывая дрожь смертельной боли.</a:t>
            </a:r>
          </a:p>
        </p:txBody>
      </p:sp>
      <p:sp>
        <p:nvSpPr>
          <p:cNvPr id="18439" name="Прямоугольник 4"/>
          <p:cNvSpPr>
            <a:spLocks noChangeArrowheads="1"/>
          </p:cNvSpPr>
          <p:nvPr/>
        </p:nvSpPr>
        <p:spPr bwMode="auto">
          <a:xfrm>
            <a:off x="6519707" y="169096"/>
            <a:ext cx="2459038" cy="762000"/>
          </a:xfrm>
          <a:prstGeom prst="rect">
            <a:avLst/>
          </a:prstGeom>
          <a:noFill/>
          <a:ln w="9525">
            <a:noFill/>
            <a:miter lim="800000"/>
            <a:headEnd/>
            <a:tailEnd/>
          </a:ln>
        </p:spPr>
        <p:txBody>
          <a:bodyPr>
            <a:spAutoFit/>
          </a:bodyPr>
          <a:lstStyle/>
          <a:p>
            <a:pPr algn="just">
              <a:defRPr/>
            </a:pPr>
            <a:r>
              <a:rPr lang="ru-RU" sz="1200" dirty="0">
                <a:latin typeface="Times New Roman" pitchFamily="18" charset="0"/>
                <a:cs typeface="Times New Roman" pitchFamily="18" charset="0"/>
              </a:rPr>
              <a:t>      </a:t>
            </a:r>
            <a:r>
              <a:rPr lang="ru-RU" sz="1050" dirty="0">
                <a:latin typeface="Times New Roman" pitchFamily="18" charset="0"/>
                <a:cs typeface="Times New Roman" pitchFamily="18" charset="0"/>
              </a:rPr>
              <a:t>Через 6 дней после смерти Михаила Афанасьевича Анна Ахматова пришла к вдове, отдала последний долг – стихи:</a:t>
            </a:r>
          </a:p>
        </p:txBody>
      </p:sp>
      <p:pic>
        <p:nvPicPr>
          <p:cNvPr id="19461" name="Picture 4"/>
          <p:cNvPicPr>
            <a:picLocks noChangeAspect="1" noChangeArrowheads="1"/>
          </p:cNvPicPr>
          <p:nvPr/>
        </p:nvPicPr>
        <p:blipFill>
          <a:blip r:embed="rId3"/>
          <a:srcRect/>
          <a:stretch>
            <a:fillRect/>
          </a:stretch>
        </p:blipFill>
        <p:spPr bwMode="auto">
          <a:xfrm>
            <a:off x="4803354" y="1883884"/>
            <a:ext cx="1604178" cy="2265478"/>
          </a:xfrm>
          <a:prstGeom prst="rect">
            <a:avLst/>
          </a:prstGeom>
          <a:noFill/>
          <a:ln w="9525">
            <a:solidFill>
              <a:schemeClr val="tx1"/>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Прямоугольник 1"/>
          <p:cNvSpPr>
            <a:spLocks noChangeArrowheads="1"/>
          </p:cNvSpPr>
          <p:nvPr/>
        </p:nvSpPr>
        <p:spPr bwMode="auto">
          <a:xfrm>
            <a:off x="2095500" y="85725"/>
            <a:ext cx="5373688" cy="307975"/>
          </a:xfrm>
          <a:prstGeom prst="rect">
            <a:avLst/>
          </a:prstGeom>
          <a:noFill/>
          <a:ln w="9525">
            <a:noFill/>
            <a:miter lim="800000"/>
            <a:headEnd/>
            <a:tailEnd/>
          </a:ln>
        </p:spPr>
        <p:txBody>
          <a:bodyPr wrap="none">
            <a:spAutoFit/>
          </a:bodyPr>
          <a:lstStyle/>
          <a:p>
            <a:pPr>
              <a:buClr>
                <a:srgbClr val="000000"/>
              </a:buClr>
              <a:buFont typeface="Arial" charset="0"/>
              <a:buNone/>
            </a:pPr>
            <a:r>
              <a:rPr lang="ru-RU" b="1">
                <a:solidFill>
                  <a:srgbClr val="C00000"/>
                </a:solidFill>
                <a:latin typeface="Times New Roman" pitchFamily="18" charset="0"/>
                <a:cs typeface="Times New Roman" pitchFamily="18" charset="0"/>
              </a:rPr>
              <a:t>Выдающиеся произведения Михаила Афанасьевича Булгакова</a:t>
            </a:r>
          </a:p>
        </p:txBody>
      </p:sp>
      <p:sp>
        <p:nvSpPr>
          <p:cNvPr id="23554" name="Прямоугольник 3"/>
          <p:cNvSpPr>
            <a:spLocks noChangeArrowheads="1"/>
          </p:cNvSpPr>
          <p:nvPr/>
        </p:nvSpPr>
        <p:spPr bwMode="auto">
          <a:xfrm>
            <a:off x="1422400" y="430213"/>
            <a:ext cx="7515225" cy="4339650"/>
          </a:xfrm>
          <a:prstGeom prst="rect">
            <a:avLst/>
          </a:prstGeom>
          <a:noFill/>
          <a:ln w="9525">
            <a:noFill/>
            <a:miter lim="800000"/>
            <a:headEnd/>
            <a:tailEnd/>
          </a:ln>
        </p:spPr>
        <p:txBody>
          <a:bodyPr>
            <a:spAutoFit/>
          </a:bodyPr>
          <a:lstStyle/>
          <a:p>
            <a:pPr algn="just">
              <a:buClr>
                <a:srgbClr val="000000"/>
              </a:buClr>
              <a:buFont typeface="Arial" charset="0"/>
              <a:buNone/>
            </a:pPr>
            <a:r>
              <a:rPr lang="ru-RU" sz="1200" b="1" dirty="0">
                <a:latin typeface="Times New Roman" pitchFamily="18" charset="0"/>
                <a:cs typeface="Times New Roman" pitchFamily="18" charset="0"/>
              </a:rPr>
              <a:t>Булгаков, М. А. Багровый остров: ранняя сатирическая проза / М. А. Булгаков. – М.: </a:t>
            </a:r>
            <a:r>
              <a:rPr lang="ru-RU" sz="1200" b="1" dirty="0" err="1">
                <a:latin typeface="Times New Roman" pitchFamily="18" charset="0"/>
                <a:cs typeface="Times New Roman" pitchFamily="18" charset="0"/>
              </a:rPr>
              <a:t>Худож</a:t>
            </a:r>
            <a:r>
              <a:rPr lang="ru-RU" sz="1200" b="1" dirty="0">
                <a:latin typeface="Times New Roman" pitchFamily="18" charset="0"/>
                <a:cs typeface="Times New Roman" pitchFamily="18" charset="0"/>
              </a:rPr>
              <a:t>. лит., 1990. – 479 с. </a:t>
            </a:r>
            <a:endParaRPr lang="en-US" sz="1200" b="1" dirty="0">
              <a:latin typeface="Times New Roman" pitchFamily="18" charset="0"/>
              <a:cs typeface="Times New Roman" pitchFamily="18" charset="0"/>
            </a:endParaRPr>
          </a:p>
          <a:p>
            <a:pPr algn="just">
              <a:buClr>
                <a:srgbClr val="000000"/>
              </a:buClr>
              <a:buFont typeface="Arial" charset="0"/>
              <a:buNone/>
            </a:pPr>
            <a:r>
              <a:rPr lang="en-US" sz="1200" dirty="0">
                <a:latin typeface="Times New Roman" pitchFamily="18" charset="0"/>
              </a:rPr>
              <a:t>            </a:t>
            </a:r>
            <a:r>
              <a:rPr lang="ru-RU" sz="1200" dirty="0">
                <a:latin typeface="Times New Roman" pitchFamily="18" charset="0"/>
                <a:cs typeface="Times New Roman" pitchFamily="18" charset="0"/>
              </a:rPr>
              <a:t>В книгу Михаила Афанасьевича Булгакова (1891-1940) вошли повести "Роковые яйца", "Собачье сердце", "Похождения Чичикова", автобиографические произведения "Записки на манжетах", "</a:t>
            </a:r>
            <a:r>
              <a:rPr lang="ru-RU" sz="1200" dirty="0" err="1">
                <a:latin typeface="Times New Roman" pitchFamily="18" charset="0"/>
                <a:cs typeface="Times New Roman" pitchFamily="18" charset="0"/>
              </a:rPr>
              <a:t>Дьяволиада</a:t>
            </a:r>
            <a:r>
              <a:rPr lang="ru-RU" sz="1200" dirty="0">
                <a:latin typeface="Times New Roman" pitchFamily="18" charset="0"/>
                <a:cs typeface="Times New Roman" pitchFamily="18" charset="0"/>
              </a:rPr>
              <a:t>", "Самогонное озеро" и др. Первые критики этих произведений отмечали наклонность </a:t>
            </a:r>
            <a:r>
              <a:rPr lang="ru-RU" sz="1200" dirty="0" err="1">
                <a:latin typeface="Times New Roman" pitchFamily="18" charset="0"/>
                <a:cs typeface="Times New Roman" pitchFamily="18" charset="0"/>
              </a:rPr>
              <a:t>булгаковского</a:t>
            </a:r>
            <a:r>
              <a:rPr lang="ru-RU" sz="1200" dirty="0">
                <a:latin typeface="Times New Roman" pitchFamily="18" charset="0"/>
                <a:cs typeface="Times New Roman" pitchFamily="18" charset="0"/>
              </a:rPr>
              <a:t> таланта к соединению быта, фантастики и сатиры. Сарказм повестей и рассказов меток и вместе с тем обладает большой силой философского обобщения.</a:t>
            </a:r>
          </a:p>
          <a:p>
            <a:pPr algn="just">
              <a:buClr>
                <a:srgbClr val="000000"/>
              </a:buClr>
              <a:buFont typeface="Arial" charset="0"/>
              <a:buNone/>
            </a:pPr>
            <a:r>
              <a:rPr lang="ru-RU" sz="1200" b="1" dirty="0">
                <a:latin typeface="Times New Roman" pitchFamily="18" charset="0"/>
                <a:cs typeface="Times New Roman" pitchFamily="18" charset="0"/>
              </a:rPr>
              <a:t>Булгаков, М. А. Белая гвардия. Жизнь господина де Мольера. Рассказы / М. А. Булгаков. – М.: Правда, 1989. – 575 с. </a:t>
            </a:r>
          </a:p>
          <a:p>
            <a:pPr algn="just">
              <a:buClr>
                <a:srgbClr val="000000"/>
              </a:buClr>
              <a:buFont typeface="Arial" charset="0"/>
              <a:buNone/>
            </a:pPr>
            <a:r>
              <a:rPr lang="ru-RU" sz="1200" dirty="0">
                <a:latin typeface="Times New Roman" pitchFamily="18" charset="0"/>
              </a:rPr>
              <a:t>         </a:t>
            </a:r>
            <a:r>
              <a:rPr lang="en-US" sz="1200" dirty="0">
                <a:latin typeface="Times New Roman" pitchFamily="18" charset="0"/>
              </a:rPr>
              <a:t>  </a:t>
            </a:r>
            <a:r>
              <a:rPr lang="ru-RU" sz="1200" dirty="0">
                <a:latin typeface="Times New Roman" pitchFamily="18" charset="0"/>
                <a:cs typeface="Times New Roman" pitchFamily="18" charset="0"/>
              </a:rPr>
              <a:t>В сборник избранных произведений М. А. Булгакова вошли романы "Белая гвардия" и  "Жизнь господина де Мольера", а также рассказы: "Полотенце с петухом", "Тьма египетская" и др.  </a:t>
            </a:r>
          </a:p>
          <a:p>
            <a:pPr algn="just">
              <a:buClr>
                <a:srgbClr val="000000"/>
              </a:buClr>
              <a:buFont typeface="Arial" charset="0"/>
              <a:buNone/>
            </a:pPr>
            <a:r>
              <a:rPr lang="ru-RU" sz="1200" b="1" dirty="0">
                <a:latin typeface="Times New Roman" pitchFamily="18" charset="0"/>
                <a:cs typeface="Times New Roman" pitchFamily="18" charset="0"/>
              </a:rPr>
              <a:t>Булгаков, М. А. Записки на манжетах. Ранняя автобиографическая проза / М. А. Булгаков. – М.: </a:t>
            </a:r>
            <a:r>
              <a:rPr lang="ru-RU" sz="1200" b="1" dirty="0" err="1">
                <a:latin typeface="Times New Roman" pitchFamily="18" charset="0"/>
                <a:cs typeface="Times New Roman" pitchFamily="18" charset="0"/>
              </a:rPr>
              <a:t>Худож</a:t>
            </a:r>
            <a:r>
              <a:rPr lang="ru-RU" sz="1200" b="1" dirty="0">
                <a:latin typeface="Times New Roman" pitchFamily="18" charset="0"/>
                <a:cs typeface="Times New Roman" pitchFamily="18" charset="0"/>
              </a:rPr>
              <a:t>. лит., 1988. – 206 с.  </a:t>
            </a:r>
            <a:endParaRPr lang="en-US" sz="1200" b="1" dirty="0">
              <a:latin typeface="Times New Roman" pitchFamily="18" charset="0"/>
              <a:cs typeface="Times New Roman" pitchFamily="18" charset="0"/>
            </a:endParaRPr>
          </a:p>
          <a:p>
            <a:pPr algn="just">
              <a:buClr>
                <a:srgbClr val="000000"/>
              </a:buClr>
              <a:buFont typeface="Arial" charset="0"/>
              <a:buNone/>
            </a:pPr>
            <a:r>
              <a:rPr lang="en-US" sz="1200" dirty="0">
                <a:latin typeface="Times New Roman" pitchFamily="18" charset="0"/>
              </a:rPr>
              <a:t>           </a:t>
            </a:r>
            <a:r>
              <a:rPr lang="ru-RU" sz="1200" dirty="0">
                <a:latin typeface="Times New Roman" pitchFamily="18" charset="0"/>
                <a:cs typeface="Times New Roman" pitchFamily="18" charset="0"/>
              </a:rPr>
              <a:t>В этой книге объединены лучшие рассказы М. А. Булгакова (1891-1940), среди которых </a:t>
            </a:r>
            <a:r>
              <a:rPr lang="ru-RU" sz="1200" dirty="0" smtClean="0">
                <a:latin typeface="Times New Roman" pitchFamily="18" charset="0"/>
                <a:cs typeface="Times New Roman" pitchFamily="18" charset="0"/>
              </a:rPr>
              <a:t>«Красная корона», «Китайская история», </a:t>
            </a:r>
            <a:r>
              <a:rPr lang="ru-RU"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Спиритический сеанс» </a:t>
            </a:r>
            <a:r>
              <a:rPr lang="ru-RU" sz="1200" dirty="0">
                <a:latin typeface="Times New Roman" pitchFamily="18" charset="0"/>
                <a:cs typeface="Times New Roman" pitchFamily="18" charset="0"/>
              </a:rPr>
              <a:t>и многие другие, а также знаменитый автобиографический цикл </a:t>
            </a:r>
            <a:r>
              <a:rPr lang="ru-RU" sz="1200" dirty="0" smtClean="0">
                <a:latin typeface="Times New Roman" pitchFamily="18" charset="0"/>
                <a:cs typeface="Times New Roman" pitchFamily="18" charset="0"/>
              </a:rPr>
              <a:t>«Записки </a:t>
            </a:r>
            <a:r>
              <a:rPr lang="ru-RU" sz="1200" dirty="0">
                <a:latin typeface="Times New Roman" pitchFamily="18" charset="0"/>
                <a:cs typeface="Times New Roman" pitchFamily="18" charset="0"/>
              </a:rPr>
              <a:t>на </a:t>
            </a:r>
            <a:r>
              <a:rPr lang="ru-RU" sz="1200" dirty="0" smtClean="0">
                <a:latin typeface="Times New Roman" pitchFamily="18" charset="0"/>
                <a:cs typeface="Times New Roman" pitchFamily="18" charset="0"/>
              </a:rPr>
              <a:t>манжетах». </a:t>
            </a:r>
            <a:r>
              <a:rPr lang="ru-RU" sz="1200" dirty="0">
                <a:latin typeface="Times New Roman" pitchFamily="18" charset="0"/>
                <a:cs typeface="Times New Roman" pitchFamily="18" charset="0"/>
              </a:rPr>
              <a:t>Именно в этих произведениях впервые появляются темы и сюжетные ходы, которые писатель будет разрабатывать в своих великих романах и пьесах. `Записки на манжетах` отсылают внимательного читателя к гоголевским </a:t>
            </a:r>
            <a:r>
              <a:rPr lang="ru-RU" sz="1200" dirty="0" smtClean="0">
                <a:latin typeface="Times New Roman" pitchFamily="18" charset="0"/>
                <a:cs typeface="Times New Roman" pitchFamily="18" charset="0"/>
              </a:rPr>
              <a:t>«Запискам сумасшедшего», </a:t>
            </a:r>
            <a:r>
              <a:rPr lang="ru-RU" sz="1200" dirty="0">
                <a:latin typeface="Times New Roman" pitchFamily="18" charset="0"/>
                <a:cs typeface="Times New Roman" pitchFamily="18" charset="0"/>
              </a:rPr>
              <a:t>а действительность как сон и болезнь как грань между реальностью и бредом станет излюбленным художественным приемом Булгакова. Здесь же впервые появляется мотив неузнанности большого художника, который достигнет своей трагической высоты в </a:t>
            </a:r>
            <a:r>
              <a:rPr lang="ru-RU" sz="1200" dirty="0" smtClean="0">
                <a:latin typeface="Times New Roman" pitchFamily="18" charset="0"/>
                <a:cs typeface="Times New Roman" pitchFamily="18" charset="0"/>
              </a:rPr>
              <a:t>«Мастере </a:t>
            </a:r>
            <a:r>
              <a:rPr lang="ru-RU" sz="1200" dirty="0">
                <a:latin typeface="Times New Roman" pitchFamily="18" charset="0"/>
                <a:cs typeface="Times New Roman" pitchFamily="18" charset="0"/>
              </a:rPr>
              <a:t>и </a:t>
            </a:r>
            <a:r>
              <a:rPr lang="ru-RU" sz="1200" dirty="0" smtClean="0">
                <a:latin typeface="Times New Roman" pitchFamily="18" charset="0"/>
                <a:cs typeface="Times New Roman" pitchFamily="18" charset="0"/>
              </a:rPr>
              <a:t>Маргарите», </a:t>
            </a:r>
            <a:r>
              <a:rPr lang="ru-RU" sz="1200" dirty="0">
                <a:latin typeface="Times New Roman" pitchFamily="18" charset="0"/>
                <a:cs typeface="Times New Roman" pitchFamily="18" charset="0"/>
              </a:rPr>
              <a:t>а кроме того, в рассказе `№13. </a:t>
            </a:r>
            <a:r>
              <a:rPr lang="ru-RU" sz="1200" dirty="0" smtClean="0">
                <a:latin typeface="Times New Roman" pitchFamily="18" charset="0"/>
                <a:cs typeface="Times New Roman" pitchFamily="18" charset="0"/>
              </a:rPr>
              <a:t>– «Дом </a:t>
            </a:r>
            <a:r>
              <a:rPr lang="ru-RU" sz="1200" dirty="0" err="1" smtClean="0">
                <a:latin typeface="Times New Roman" pitchFamily="18" charset="0"/>
                <a:cs typeface="Times New Roman" pitchFamily="18" charset="0"/>
              </a:rPr>
              <a:t>Эльпит-Рабкоммуна</a:t>
            </a:r>
            <a:r>
              <a:rPr lang="ru-RU"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a:t>
            </a:r>
            <a:r>
              <a:rPr lang="ru-RU" sz="1200" dirty="0">
                <a:latin typeface="Times New Roman" pitchFamily="18" charset="0"/>
                <a:cs typeface="Times New Roman" pitchFamily="18" charset="0"/>
              </a:rPr>
              <a:t>описана знакомая всем поклонникам автора `нехорошая квартира` и поднят знаменитый `квартирный вопрос`. </a:t>
            </a:r>
          </a:p>
          <a:p>
            <a:pPr>
              <a:buClr>
                <a:srgbClr val="000000"/>
              </a:buClr>
              <a:buFont typeface="Arial" charset="0"/>
              <a:buNone/>
            </a:pPr>
            <a:endParaRPr lang="ru-RU" sz="1200" dirty="0">
              <a:latin typeface="Times New Roman" pitchFamily="18" charset="0"/>
              <a:cs typeface="Times New Roman" pitchFamily="18" charset="0"/>
            </a:endParaRPr>
          </a:p>
        </p:txBody>
      </p:sp>
      <p:pic>
        <p:nvPicPr>
          <p:cNvPr id="23555" name="Picture 7"/>
          <p:cNvPicPr>
            <a:picLocks noChangeAspect="1" noChangeArrowheads="1"/>
          </p:cNvPicPr>
          <p:nvPr/>
        </p:nvPicPr>
        <p:blipFill>
          <a:blip r:embed="rId2"/>
          <a:srcRect/>
          <a:stretch>
            <a:fillRect/>
          </a:stretch>
        </p:blipFill>
        <p:spPr bwMode="auto">
          <a:xfrm>
            <a:off x="241300" y="407988"/>
            <a:ext cx="1012825" cy="1574800"/>
          </a:xfrm>
          <a:prstGeom prst="rect">
            <a:avLst/>
          </a:prstGeom>
          <a:noFill/>
          <a:ln w="3175">
            <a:solidFill>
              <a:schemeClr val="tx1"/>
            </a:solidFill>
            <a:miter lim="800000"/>
            <a:headEnd/>
            <a:tailEnd/>
          </a:ln>
        </p:spPr>
      </p:pic>
      <p:pic>
        <p:nvPicPr>
          <p:cNvPr id="23556" name="Picture 9"/>
          <p:cNvPicPr>
            <a:picLocks noChangeAspect="1" noChangeArrowheads="1"/>
          </p:cNvPicPr>
          <p:nvPr/>
        </p:nvPicPr>
        <p:blipFill>
          <a:blip r:embed="rId3"/>
          <a:srcRect/>
          <a:stretch>
            <a:fillRect/>
          </a:stretch>
        </p:blipFill>
        <p:spPr bwMode="auto">
          <a:xfrm>
            <a:off x="415925" y="1344613"/>
            <a:ext cx="1001713" cy="1592262"/>
          </a:xfrm>
          <a:prstGeom prst="rect">
            <a:avLst/>
          </a:prstGeom>
          <a:noFill/>
          <a:ln w="3175">
            <a:solidFill>
              <a:schemeClr val="tx1"/>
            </a:solidFill>
            <a:miter lim="800000"/>
            <a:headEnd/>
            <a:tailEnd/>
          </a:ln>
        </p:spPr>
      </p:pic>
      <p:pic>
        <p:nvPicPr>
          <p:cNvPr id="23557" name="Picture 6"/>
          <p:cNvPicPr>
            <a:picLocks noChangeAspect="1" noChangeArrowheads="1"/>
          </p:cNvPicPr>
          <p:nvPr/>
        </p:nvPicPr>
        <p:blipFill>
          <a:blip r:embed="rId4"/>
          <a:srcRect/>
          <a:stretch>
            <a:fillRect/>
          </a:stretch>
        </p:blipFill>
        <p:spPr bwMode="auto">
          <a:xfrm>
            <a:off x="236538" y="2654300"/>
            <a:ext cx="1042987" cy="1574800"/>
          </a:xfrm>
          <a:prstGeom prst="rect">
            <a:avLst/>
          </a:prstGeom>
          <a:noFill/>
          <a:ln w="3175">
            <a:solidFill>
              <a:schemeClr val="tx1"/>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Прямоугольник 1"/>
          <p:cNvSpPr>
            <a:spLocks noChangeArrowheads="1"/>
          </p:cNvSpPr>
          <p:nvPr/>
        </p:nvSpPr>
        <p:spPr bwMode="auto">
          <a:xfrm>
            <a:off x="1492250" y="127000"/>
            <a:ext cx="7489825" cy="4838700"/>
          </a:xfrm>
          <a:prstGeom prst="rect">
            <a:avLst/>
          </a:prstGeom>
          <a:noFill/>
          <a:ln w="9525">
            <a:noFill/>
            <a:miter lim="800000"/>
            <a:headEnd/>
            <a:tailEnd/>
          </a:ln>
        </p:spPr>
        <p:txBody>
          <a:bodyPr>
            <a:spAutoFit/>
          </a:bodyPr>
          <a:lstStyle/>
          <a:p>
            <a:pPr algn="just">
              <a:buClr>
                <a:srgbClr val="000000"/>
              </a:buClr>
              <a:buFont typeface="Arial" charset="0"/>
              <a:buNone/>
            </a:pPr>
            <a:r>
              <a:rPr lang="ru-RU" sz="1200" b="1">
                <a:latin typeface="Times New Roman" pitchFamily="18" charset="0"/>
                <a:cs typeface="Times New Roman" pitchFamily="18" charset="0"/>
              </a:rPr>
              <a:t>Булгаков, М. А. Мастер и Маргарита: роман / М. А. Булгаков. – М.: Худож. лит., 1988. – 384 с. </a:t>
            </a:r>
          </a:p>
          <a:p>
            <a:pPr algn="just">
              <a:buClr>
                <a:srgbClr val="000000"/>
              </a:buClr>
              <a:buFont typeface="Arial" charset="0"/>
              <a:buNone/>
            </a:pPr>
            <a:r>
              <a:rPr lang="ru-RU" sz="1200">
                <a:latin typeface="Times New Roman" pitchFamily="18" charset="0"/>
              </a:rPr>
              <a:t>           </a:t>
            </a:r>
            <a:r>
              <a:rPr lang="ru-RU" sz="1200">
                <a:latin typeface="Times New Roman" pitchFamily="18" charset="0"/>
                <a:cs typeface="Times New Roman" pitchFamily="18" charset="0"/>
              </a:rPr>
              <a:t>Роман известного советского писателя М.А. Булгакова (1891-1940) "Мастер и Маргарита" (1929-1940; впервые опубликован в 1966-1967) является главной и самой любимой книгой автора. Основная тема "Мастера и Маргариты" – художник и общество – раскрывается на широком фоне общественной жизни двадцатых – тридцатых годов.</a:t>
            </a:r>
          </a:p>
          <a:p>
            <a:pPr algn="just">
              <a:buClr>
                <a:srgbClr val="000000"/>
              </a:buClr>
              <a:buFont typeface="Arial" charset="0"/>
              <a:buNone/>
            </a:pPr>
            <a:r>
              <a:rPr lang="ru-RU" sz="1200" b="1">
                <a:latin typeface="Times New Roman" pitchFamily="18" charset="0"/>
                <a:cs typeface="Times New Roman" pitchFamily="18" charset="0"/>
              </a:rPr>
              <a:t>Булгаков, М. А. Собрание сочинений: в 5 т. / М. А. Булгаков; редкол.:  Г. С. Гоц и др. – М.: Худож. лит., 1989.  </a:t>
            </a:r>
          </a:p>
          <a:p>
            <a:pPr algn="just">
              <a:buClr>
                <a:srgbClr val="000000"/>
              </a:buClr>
              <a:buFont typeface="Arial" charset="0"/>
              <a:buNone/>
            </a:pPr>
            <a:r>
              <a:rPr lang="ru-RU" sz="1200" b="1">
                <a:latin typeface="Times New Roman" pitchFamily="18" charset="0"/>
                <a:cs typeface="Times New Roman" pitchFamily="18" charset="0"/>
              </a:rPr>
              <a:t>Т.1: Записки юного врача; Белая гвардия; Записки на манжетах. – 1989. – 621 с. </a:t>
            </a:r>
          </a:p>
          <a:p>
            <a:pPr algn="just">
              <a:buClr>
                <a:srgbClr val="000000"/>
              </a:buClr>
              <a:buFont typeface="Arial" charset="0"/>
              <a:buNone/>
            </a:pPr>
            <a:r>
              <a:rPr lang="ru-RU" sz="1200">
                <a:latin typeface="Times New Roman" pitchFamily="18" charset="0"/>
              </a:rPr>
              <a:t>          </a:t>
            </a:r>
            <a:r>
              <a:rPr lang="ru-RU" sz="1200">
                <a:latin typeface="Times New Roman" pitchFamily="18" charset="0"/>
                <a:cs typeface="Times New Roman" pitchFamily="18" charset="0"/>
              </a:rPr>
              <a:t>В первый том Собрания сочинений Михаила Афанасьевича Булгакова (1891-1940) входят его ранние произведения: «Записки юного врача», роман «Белая гвардия», рассказы начала 20-х годов: «Необыкновенные приключения доктора», «Морфий», «Налет» и др. </a:t>
            </a:r>
          </a:p>
          <a:p>
            <a:pPr algn="just">
              <a:buClr>
                <a:srgbClr val="000000"/>
              </a:buClr>
              <a:buFont typeface="Arial" charset="0"/>
              <a:buNone/>
            </a:pPr>
            <a:r>
              <a:rPr lang="ru-RU" sz="1200" b="1">
                <a:latin typeface="Times New Roman" pitchFamily="18" charset="0"/>
                <a:cs typeface="Times New Roman" pitchFamily="18" charset="0"/>
              </a:rPr>
              <a:t>Т.2: Дьяволиада. Роковые яйца. Собачье сердце. Рассказы. Фельетоны. – 1989. – 751 с. </a:t>
            </a:r>
          </a:p>
          <a:p>
            <a:pPr algn="just">
              <a:buClr>
                <a:srgbClr val="000000"/>
              </a:buClr>
              <a:buFont typeface="Arial" charset="0"/>
              <a:buNone/>
            </a:pPr>
            <a:r>
              <a:rPr lang="ru-RU" sz="1200">
                <a:latin typeface="Times New Roman" pitchFamily="18" charset="0"/>
              </a:rPr>
              <a:t>           </a:t>
            </a:r>
            <a:r>
              <a:rPr lang="ru-RU" sz="1200">
                <a:latin typeface="Times New Roman" pitchFamily="18" charset="0"/>
                <a:cs typeface="Times New Roman" pitchFamily="18" charset="0"/>
              </a:rPr>
              <a:t>В том вошли повести М. Булгакова «Дьяволиада», «Роковые яйца», «Собачье сердце» и избранные рассказы и фельетоны 1921-1934 годов. </a:t>
            </a:r>
          </a:p>
          <a:p>
            <a:pPr algn="just">
              <a:buClr>
                <a:srgbClr val="000000"/>
              </a:buClr>
              <a:buFont typeface="Arial" charset="0"/>
              <a:buNone/>
            </a:pPr>
            <a:r>
              <a:rPr lang="ru-RU" sz="1200" b="1">
                <a:latin typeface="Times New Roman" pitchFamily="18" charset="0"/>
                <a:cs typeface="Times New Roman" pitchFamily="18" charset="0"/>
              </a:rPr>
              <a:t>Т.3: Пьесы. – 1990. – 703 с. </a:t>
            </a:r>
          </a:p>
          <a:p>
            <a:pPr algn="just">
              <a:buClr>
                <a:srgbClr val="000000"/>
              </a:buClr>
              <a:buFont typeface="Arial" charset="0"/>
              <a:buNone/>
            </a:pPr>
            <a:r>
              <a:rPr lang="ru-RU" sz="1200">
                <a:latin typeface="Times New Roman" pitchFamily="18" charset="0"/>
              </a:rPr>
              <a:t>           </a:t>
            </a:r>
            <a:r>
              <a:rPr lang="ru-RU" sz="1200">
                <a:latin typeface="Times New Roman" pitchFamily="18" charset="0"/>
                <a:cs typeface="Times New Roman" pitchFamily="18" charset="0"/>
              </a:rPr>
              <a:t>В третий том Собрания сочинений М. А. Булгакова входят все его оригинальные пьесы: «Дни Турбиных», «Зойкина квартира», «Багровый остров», «Бег» и др. </a:t>
            </a:r>
          </a:p>
          <a:p>
            <a:pPr algn="just">
              <a:buClr>
                <a:srgbClr val="000000"/>
              </a:buClr>
              <a:buFont typeface="Arial" charset="0"/>
              <a:buNone/>
            </a:pPr>
            <a:r>
              <a:rPr lang="ru-RU" sz="1200" b="1">
                <a:latin typeface="Times New Roman" pitchFamily="18" charset="0"/>
                <a:cs typeface="Times New Roman" pitchFamily="18" charset="0"/>
              </a:rPr>
              <a:t>Булгаков, М. А. Ханский огонь: повести и рассказы / М. А. Булгаков. – М.: Худож. лит., 1988. – 239 с. </a:t>
            </a:r>
          </a:p>
          <a:p>
            <a:pPr algn="just">
              <a:buClr>
                <a:srgbClr val="000000"/>
              </a:buClr>
              <a:buFont typeface="Arial" charset="0"/>
              <a:buNone/>
            </a:pPr>
            <a:r>
              <a:rPr lang="ru-RU" sz="1200">
                <a:latin typeface="Times New Roman" pitchFamily="18" charset="0"/>
              </a:rPr>
              <a:t>           </a:t>
            </a:r>
            <a:r>
              <a:rPr lang="ru-RU" sz="1200">
                <a:latin typeface="Times New Roman" pitchFamily="18" charset="0"/>
                <a:cs typeface="Times New Roman" pitchFamily="18" charset="0"/>
              </a:rPr>
              <a:t>В книгу Михаила Булгакова "Ханский огонь" вошли повести и рассказы, которые показывают мастерство писателя в области прозаической формы. Произведения Булгакова отражают необычные события и персонажей, многие из которых оказали влияние на русскую литературу ХХ века. </a:t>
            </a:r>
          </a:p>
          <a:p>
            <a:pPr algn="just">
              <a:buClr>
                <a:srgbClr val="000000"/>
              </a:buClr>
              <a:buFont typeface="Arial" charset="0"/>
              <a:buNone/>
            </a:pPr>
            <a:r>
              <a:rPr lang="ru-RU" sz="1200" b="1">
                <a:latin typeface="Times New Roman" pitchFamily="18" charset="0"/>
                <a:cs typeface="Times New Roman" pitchFamily="18" charset="0"/>
              </a:rPr>
              <a:t>Булгаков, М. А. Чаша жизни: повести, рассказы, очерки, фельетоны, пьесы, письма / М. А. Булгаков. – М.: Сов. Россия, 1989. – 592 с. </a:t>
            </a:r>
          </a:p>
          <a:p>
            <a:pPr algn="just">
              <a:buClr>
                <a:srgbClr val="000000"/>
              </a:buClr>
              <a:buFont typeface="Arial" charset="0"/>
              <a:buNone/>
            </a:pPr>
            <a:r>
              <a:rPr lang="ru-RU" sz="1200" b="1">
                <a:latin typeface="Times New Roman" pitchFamily="18" charset="0"/>
              </a:rPr>
              <a:t>          </a:t>
            </a:r>
            <a:r>
              <a:rPr lang="ru-RU" sz="1200">
                <a:latin typeface="Times New Roman" pitchFamily="18" charset="0"/>
                <a:cs typeface="Times New Roman" pitchFamily="18" charset="0"/>
              </a:rPr>
              <a:t>В книгу известного советского писателя вошли повести "Дьяволиада", "Роковые яйца", "Записки на манжетах", пьеса "Багровый остров", а также избранные рассказы, очерки, фельетоны и письма, отражающие различные этапы его творческого пути.</a:t>
            </a:r>
          </a:p>
        </p:txBody>
      </p:sp>
      <p:pic>
        <p:nvPicPr>
          <p:cNvPr id="24578" name="Picture 4"/>
          <p:cNvPicPr>
            <a:picLocks noChangeAspect="1" noChangeArrowheads="1"/>
          </p:cNvPicPr>
          <p:nvPr/>
        </p:nvPicPr>
        <p:blipFill>
          <a:blip r:embed="rId3"/>
          <a:srcRect l="4855"/>
          <a:stretch>
            <a:fillRect/>
          </a:stretch>
        </p:blipFill>
        <p:spPr bwMode="auto">
          <a:xfrm>
            <a:off x="249238" y="225425"/>
            <a:ext cx="893762" cy="1423988"/>
          </a:xfrm>
          <a:prstGeom prst="rect">
            <a:avLst/>
          </a:prstGeom>
          <a:noFill/>
          <a:ln w="3175">
            <a:solidFill>
              <a:schemeClr val="tx1"/>
            </a:solidFill>
            <a:miter lim="800000"/>
            <a:headEnd/>
            <a:tailEnd/>
          </a:ln>
        </p:spPr>
      </p:pic>
      <p:pic>
        <p:nvPicPr>
          <p:cNvPr id="24579" name="Рисунок 1"/>
          <p:cNvPicPr>
            <a:picLocks noChangeAspect="1"/>
          </p:cNvPicPr>
          <p:nvPr/>
        </p:nvPicPr>
        <p:blipFill>
          <a:blip r:embed="rId4"/>
          <a:srcRect/>
          <a:stretch>
            <a:fillRect/>
          </a:stretch>
        </p:blipFill>
        <p:spPr bwMode="auto">
          <a:xfrm>
            <a:off x="325438" y="984250"/>
            <a:ext cx="1063625" cy="1604963"/>
          </a:xfrm>
          <a:prstGeom prst="rect">
            <a:avLst/>
          </a:prstGeom>
          <a:noFill/>
          <a:ln w="9525">
            <a:noFill/>
            <a:miter lim="800000"/>
            <a:headEnd/>
            <a:tailEnd/>
          </a:ln>
        </p:spPr>
      </p:pic>
      <p:pic>
        <p:nvPicPr>
          <p:cNvPr id="24580" name="Рисунок 2"/>
          <p:cNvPicPr>
            <a:picLocks noChangeAspect="1"/>
          </p:cNvPicPr>
          <p:nvPr/>
        </p:nvPicPr>
        <p:blipFill>
          <a:blip r:embed="rId5"/>
          <a:srcRect/>
          <a:stretch>
            <a:fillRect/>
          </a:stretch>
        </p:blipFill>
        <p:spPr bwMode="auto">
          <a:xfrm>
            <a:off x="484188" y="1436688"/>
            <a:ext cx="935037" cy="1292225"/>
          </a:xfrm>
          <a:prstGeom prst="rect">
            <a:avLst/>
          </a:prstGeom>
          <a:noFill/>
          <a:ln w="9525">
            <a:noFill/>
            <a:miter lim="800000"/>
            <a:headEnd/>
            <a:tailEnd/>
          </a:ln>
        </p:spPr>
      </p:pic>
      <p:pic>
        <p:nvPicPr>
          <p:cNvPr id="24581" name="Рисунок 7"/>
          <p:cNvPicPr>
            <a:picLocks noChangeAspect="1"/>
          </p:cNvPicPr>
          <p:nvPr/>
        </p:nvPicPr>
        <p:blipFill>
          <a:blip r:embed="rId6"/>
          <a:srcRect/>
          <a:stretch>
            <a:fillRect/>
          </a:stretch>
        </p:blipFill>
        <p:spPr bwMode="auto">
          <a:xfrm>
            <a:off x="681038" y="1855788"/>
            <a:ext cx="795337" cy="1104900"/>
          </a:xfrm>
          <a:prstGeom prst="rect">
            <a:avLst/>
          </a:prstGeom>
          <a:noFill/>
          <a:ln w="9525">
            <a:noFill/>
            <a:miter lim="800000"/>
            <a:headEnd/>
            <a:tailEnd/>
          </a:ln>
        </p:spPr>
      </p:pic>
      <p:pic>
        <p:nvPicPr>
          <p:cNvPr id="24582" name="Рисунок 8"/>
          <p:cNvPicPr>
            <a:picLocks noChangeAspect="1"/>
          </p:cNvPicPr>
          <p:nvPr/>
        </p:nvPicPr>
        <p:blipFill>
          <a:blip r:embed="rId7"/>
          <a:srcRect/>
          <a:stretch>
            <a:fillRect/>
          </a:stretch>
        </p:blipFill>
        <p:spPr bwMode="auto">
          <a:xfrm>
            <a:off x="233363" y="3041650"/>
            <a:ext cx="893762" cy="1298575"/>
          </a:xfrm>
          <a:prstGeom prst="rect">
            <a:avLst/>
          </a:prstGeom>
          <a:noFill/>
          <a:ln w="9525">
            <a:noFill/>
            <a:miter lim="800000"/>
            <a:headEnd/>
            <a:tailEnd/>
          </a:ln>
        </p:spPr>
      </p:pic>
      <p:pic>
        <p:nvPicPr>
          <p:cNvPr id="24583" name="Рисунок 9"/>
          <p:cNvPicPr>
            <a:picLocks noChangeAspect="1"/>
          </p:cNvPicPr>
          <p:nvPr/>
        </p:nvPicPr>
        <p:blipFill>
          <a:blip r:embed="rId8"/>
          <a:srcRect l="10764" t="5139" r="13133" b="4430"/>
          <a:stretch>
            <a:fillRect/>
          </a:stretch>
        </p:blipFill>
        <p:spPr bwMode="auto">
          <a:xfrm>
            <a:off x="527050" y="3541713"/>
            <a:ext cx="862013" cy="13652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1"/>
          <p:cNvSpPr txBox="1">
            <a:spLocks noChangeArrowheads="1"/>
          </p:cNvSpPr>
          <p:nvPr/>
        </p:nvSpPr>
        <p:spPr bwMode="auto">
          <a:xfrm>
            <a:off x="2168525" y="155575"/>
            <a:ext cx="5391150" cy="307975"/>
          </a:xfrm>
          <a:prstGeom prst="rect">
            <a:avLst/>
          </a:prstGeom>
          <a:noFill/>
          <a:ln w="9525">
            <a:noFill/>
            <a:miter lim="800000"/>
            <a:headEnd/>
            <a:tailEnd/>
          </a:ln>
        </p:spPr>
        <p:txBody>
          <a:bodyPr>
            <a:spAutoFit/>
          </a:bodyPr>
          <a:lstStyle/>
          <a:p>
            <a:pPr algn="ctr">
              <a:buClr>
                <a:srgbClr val="000000"/>
              </a:buClr>
              <a:buFont typeface="Arial" charset="0"/>
              <a:buNone/>
            </a:pPr>
            <a:r>
              <a:rPr lang="ru-RU" b="1">
                <a:solidFill>
                  <a:srgbClr val="C00000"/>
                </a:solidFill>
                <a:latin typeface="Times New Roman" pitchFamily="18" charset="0"/>
                <a:cs typeface="Times New Roman" pitchFamily="18" charset="0"/>
              </a:rPr>
              <a:t>Литература о Михаиле Афанасьевиче Булгакове</a:t>
            </a:r>
          </a:p>
        </p:txBody>
      </p:sp>
      <p:sp>
        <p:nvSpPr>
          <p:cNvPr id="26626" name="TextBox 3"/>
          <p:cNvSpPr txBox="1">
            <a:spLocks noChangeArrowheads="1"/>
          </p:cNvSpPr>
          <p:nvPr/>
        </p:nvSpPr>
        <p:spPr bwMode="auto">
          <a:xfrm>
            <a:off x="1411288" y="528638"/>
            <a:ext cx="7570787" cy="4656137"/>
          </a:xfrm>
          <a:prstGeom prst="rect">
            <a:avLst/>
          </a:prstGeom>
          <a:noFill/>
          <a:ln w="9525">
            <a:noFill/>
            <a:miter lim="800000"/>
            <a:headEnd/>
            <a:tailEnd/>
          </a:ln>
        </p:spPr>
        <p:txBody>
          <a:bodyPr>
            <a:spAutoFit/>
          </a:bodyPr>
          <a:lstStyle/>
          <a:p>
            <a:pPr algn="just">
              <a:buClr>
                <a:srgbClr val="000000"/>
              </a:buClr>
              <a:buFont typeface="Arial" charset="0"/>
              <a:buNone/>
            </a:pPr>
            <a:r>
              <a:rPr lang="ru-RU" sz="1200" b="1" dirty="0">
                <a:latin typeface="Times New Roman" panose="02020603050405020304" pitchFamily="18" charset="0"/>
                <a:cs typeface="Times New Roman" pitchFamily="18" charset="0"/>
              </a:rPr>
              <a:t>Белозерская-Булгакова, Л. Е. Воспоминания / Л. Е. Белозерская-Булгакова. </a:t>
            </a:r>
            <a:r>
              <a:rPr lang="ru-RU" sz="1200" dirty="0">
                <a:latin typeface="Times New Roman" panose="02020603050405020304" pitchFamily="18" charset="0"/>
                <a:cs typeface="Times New Roman" pitchFamily="18" charset="0"/>
              </a:rPr>
              <a:t>–</a:t>
            </a:r>
            <a:r>
              <a:rPr lang="ru-RU" sz="1200" b="1" dirty="0">
                <a:latin typeface="Times New Roman" panose="02020603050405020304" pitchFamily="18" charset="0"/>
                <a:cs typeface="Times New Roman" pitchFamily="18" charset="0"/>
              </a:rPr>
              <a:t> М.: </a:t>
            </a:r>
            <a:r>
              <a:rPr lang="ru-RU" sz="1200" b="1" dirty="0" err="1">
                <a:latin typeface="Times New Roman" panose="02020603050405020304" pitchFamily="18" charset="0"/>
                <a:cs typeface="Times New Roman" pitchFamily="18" charset="0"/>
              </a:rPr>
              <a:t>Худож</a:t>
            </a:r>
            <a:r>
              <a:rPr lang="ru-RU" sz="1200" b="1" dirty="0">
                <a:latin typeface="Times New Roman" panose="02020603050405020304" pitchFamily="18" charset="0"/>
                <a:cs typeface="Times New Roman" pitchFamily="18" charset="0"/>
              </a:rPr>
              <a:t>. лит., 1990. </a:t>
            </a:r>
            <a:r>
              <a:rPr lang="ru-RU" sz="1200" dirty="0">
                <a:latin typeface="Times New Roman" panose="02020603050405020304" pitchFamily="18" charset="0"/>
                <a:cs typeface="Times New Roman" pitchFamily="18" charset="0"/>
              </a:rPr>
              <a:t>–</a:t>
            </a:r>
            <a:r>
              <a:rPr lang="ru-RU" sz="1200" b="1" dirty="0">
                <a:latin typeface="Times New Roman" panose="02020603050405020304" pitchFamily="18" charset="0"/>
                <a:cs typeface="Times New Roman" pitchFamily="18" charset="0"/>
              </a:rPr>
              <a:t> 223 с. </a:t>
            </a:r>
          </a:p>
          <a:p>
            <a:pPr algn="just">
              <a:buClr>
                <a:srgbClr val="000000"/>
              </a:buClr>
              <a:buFont typeface="Arial" charset="0"/>
              <a:buNone/>
            </a:pPr>
            <a:r>
              <a:rPr lang="ru-RU" sz="1200" dirty="0">
                <a:latin typeface="Times New Roman" panose="02020603050405020304" pitchFamily="18" charset="0"/>
                <a:cs typeface="Times New Roman" pitchFamily="18" charset="0"/>
              </a:rPr>
              <a:t>             Книга второй жены Михаила Булгакова Любови Евгеньевны Белозерской-Булгаковой (1895-1987) включает в себя несколько очень интересных и во многом публикующихся впервые материалов: «О, мед воспоминаний» (частично под названием «Страницы жизни» выходили в сборнике «Воспоминания о Булгакове»); никогда не публиковавшиеся воспоминания о годах ее вынужденной эмиграции в Константинополе, Берлине и Париже («У чужого порога»); об известном советском ученом - историке Е. В. Тарле (1875-1955) и очерк жизни Л. Е. Белозерской-Булгаковой, написанный ее племянником И. В. Белозерским, который и подготовил к изданию эту книгу. В качестве иллюстраций используются редко или вообще не публиковавшиеся фотографии Л. Е. Белозерской-Булгаковой, ее родственников, М. А. Булгакова, его друзей и знакомых. </a:t>
            </a:r>
          </a:p>
          <a:p>
            <a:pPr algn="just">
              <a:buClr>
                <a:srgbClr val="000000"/>
              </a:buClr>
              <a:buFont typeface="Arial" charset="0"/>
              <a:buNone/>
            </a:pPr>
            <a:r>
              <a:rPr lang="ru-RU" sz="1200" b="1" dirty="0">
                <a:latin typeface="Times New Roman" panose="02020603050405020304" pitchFamily="18" charset="0"/>
                <a:cs typeface="Times New Roman" pitchFamily="18" charset="0"/>
              </a:rPr>
              <a:t>Воспоминания о Михаиле Булгакове: сборник / сост. Е. С. Булгакова, С. А. </a:t>
            </a:r>
            <a:r>
              <a:rPr lang="ru-RU" sz="1200" b="1" dirty="0" err="1">
                <a:latin typeface="Times New Roman" panose="02020603050405020304" pitchFamily="18" charset="0"/>
                <a:cs typeface="Times New Roman" pitchFamily="18" charset="0"/>
              </a:rPr>
              <a:t>Ляндрес</a:t>
            </a:r>
            <a:r>
              <a:rPr lang="ru-RU" sz="1200" b="1" dirty="0">
                <a:latin typeface="Times New Roman" panose="02020603050405020304" pitchFamily="18" charset="0"/>
                <a:cs typeface="Times New Roman" pitchFamily="18" charset="0"/>
              </a:rPr>
              <a:t>. – М.: Советский писатель, 1988. – 526 с. </a:t>
            </a:r>
          </a:p>
          <a:p>
            <a:pPr algn="just">
              <a:buClr>
                <a:srgbClr val="000000"/>
              </a:buClr>
              <a:buFont typeface="Arial" charset="0"/>
              <a:buNone/>
            </a:pPr>
            <a:r>
              <a:rPr lang="ru-RU" sz="1200" dirty="0">
                <a:latin typeface="Times New Roman" pitchFamily="18" charset="0"/>
                <a:cs typeface="Times New Roman" pitchFamily="18" charset="0"/>
              </a:rPr>
              <a:t>             О Михаиле Булгакове вспоминают К. Паустовский, В. Катаев, Э. </a:t>
            </a:r>
            <a:r>
              <a:rPr lang="ru-RU" sz="1200" dirty="0" err="1">
                <a:latin typeface="Times New Roman" panose="02020603050405020304" pitchFamily="18" charset="0"/>
                <a:cs typeface="Times New Roman" pitchFamily="18" charset="0"/>
              </a:rPr>
              <a:t>Миндлин</a:t>
            </a:r>
            <a:r>
              <a:rPr lang="ru-RU" sz="1200" dirty="0">
                <a:latin typeface="Times New Roman" panose="02020603050405020304" pitchFamily="18" charset="0"/>
                <a:cs typeface="Times New Roman" pitchFamily="18" charset="0"/>
              </a:rPr>
              <a:t>, С. </a:t>
            </a:r>
            <a:r>
              <a:rPr lang="ru-RU" sz="1200" dirty="0" err="1">
                <a:latin typeface="Times New Roman" panose="02020603050405020304" pitchFamily="18" charset="0"/>
                <a:cs typeface="Times New Roman" pitchFamily="18" charset="0"/>
              </a:rPr>
              <a:t>Ермолинский</a:t>
            </a:r>
            <a:r>
              <a:rPr lang="ru-RU" sz="1200" dirty="0">
                <a:latin typeface="Times New Roman" panose="02020603050405020304" pitchFamily="18" charset="0"/>
                <a:cs typeface="Times New Roman" pitchFamily="18" charset="0"/>
              </a:rPr>
              <a:t>, В. </a:t>
            </a:r>
            <a:r>
              <a:rPr lang="ru-RU" sz="1200" dirty="0" err="1">
                <a:latin typeface="Times New Roman" panose="02020603050405020304" pitchFamily="18" charset="0"/>
                <a:cs typeface="Times New Roman" pitchFamily="18" charset="0"/>
              </a:rPr>
              <a:t>Виленкин</a:t>
            </a:r>
            <a:r>
              <a:rPr lang="ru-RU" sz="1200" dirty="0">
                <a:latin typeface="Times New Roman" panose="02020603050405020304" pitchFamily="18" charset="0"/>
                <a:cs typeface="Times New Roman" pitchFamily="18" charset="0"/>
              </a:rPr>
              <a:t>, Р. Симонов, М. Яншин, М. </a:t>
            </a:r>
            <a:r>
              <a:rPr lang="ru-RU" sz="1200" dirty="0" err="1">
                <a:latin typeface="Times New Roman" panose="02020603050405020304" pitchFamily="18" charset="0"/>
                <a:cs typeface="Times New Roman" pitchFamily="18" charset="0"/>
              </a:rPr>
              <a:t>Прудкин</a:t>
            </a:r>
            <a:r>
              <a:rPr lang="ru-RU" sz="1200" dirty="0">
                <a:latin typeface="Times New Roman" panose="02020603050405020304" pitchFamily="18" charset="0"/>
                <a:cs typeface="Times New Roman" pitchFamily="18" charset="0"/>
              </a:rPr>
              <a:t>. Они рассказывают о начале литературного пути писателя, о его работе в театре, о жизни и творчестве последних лет. В сборник включены воспоминания Т. Н. </a:t>
            </a:r>
            <a:r>
              <a:rPr lang="ru-RU" sz="1200" dirty="0" err="1">
                <a:latin typeface="Times New Roman" panose="02020603050405020304" pitchFamily="18" charset="0"/>
                <a:cs typeface="Times New Roman" pitchFamily="18" charset="0"/>
              </a:rPr>
              <a:t>Кисельгоф</a:t>
            </a:r>
            <a:r>
              <a:rPr lang="ru-RU" sz="1200" dirty="0">
                <a:latin typeface="Times New Roman" panose="02020603050405020304" pitchFamily="18" charset="0"/>
                <a:cs typeface="Times New Roman" pitchFamily="18" charset="0"/>
              </a:rPr>
              <a:t>, Л. Белозерской, дневниковые записи вдовы – Е. С. Булгаковой, материалы из семейного архива. </a:t>
            </a:r>
          </a:p>
          <a:p>
            <a:pPr algn="just">
              <a:buClr>
                <a:srgbClr val="000000"/>
              </a:buClr>
              <a:buFont typeface="Arial" charset="0"/>
              <a:buNone/>
            </a:pPr>
            <a:r>
              <a:rPr lang="ru-RU" sz="1200" b="1" dirty="0">
                <a:latin typeface="Times New Roman" panose="02020603050405020304" pitchFamily="18" charset="0"/>
                <a:cs typeface="Times New Roman" pitchFamily="18" charset="0"/>
              </a:rPr>
              <a:t>Дневник Елены Булгаковой / сост. В. И. Лосева, Л. М. Яновской. – М.: Книжная палата, 1990. – 340 с. – (Из рукописного наследия). </a:t>
            </a:r>
          </a:p>
          <a:p>
            <a:pPr algn="just">
              <a:buClr>
                <a:srgbClr val="000000"/>
              </a:buClr>
              <a:buFont typeface="Arial" charset="0"/>
              <a:buNone/>
            </a:pPr>
            <a:r>
              <a:rPr lang="ru-RU" sz="1200" dirty="0">
                <a:latin typeface="Times New Roman" pitchFamily="18" charset="0"/>
                <a:cs typeface="Times New Roman" pitchFamily="18" charset="0"/>
              </a:rPr>
              <a:t>             Дневник Е. С. Булгаковой охватывает последний период жизни и творчества великого писателя и драматурга (1 сент. 1933-19 февр. 1940 г.). В нем зафиксирована повседневная жизнь писателя, его интересы, творческие планы, рабочие и дружеские встречи с деятелями искусства и литературы, подробно отражен процесс работы над романами «Жизнь господина де Мольера», «Мастер и Маргарита», пьесами «Пушкин», «Иван Васильевич», «Мольер», оперными либретто.</a:t>
            </a:r>
          </a:p>
          <a:p>
            <a:pPr algn="just">
              <a:buClr>
                <a:srgbClr val="000000"/>
              </a:buClr>
              <a:buFont typeface="Arial" charset="0"/>
              <a:buNone/>
            </a:pPr>
            <a:endParaRPr lang="ru-RU" sz="1200" dirty="0">
              <a:latin typeface="Times New Roman" pitchFamily="18" charset="0"/>
              <a:cs typeface="Times New Roman" pitchFamily="18" charset="0"/>
            </a:endParaRPr>
          </a:p>
        </p:txBody>
      </p:sp>
      <p:pic>
        <p:nvPicPr>
          <p:cNvPr id="26627" name="Picture 2"/>
          <p:cNvPicPr>
            <a:picLocks noChangeAspect="1" noChangeArrowheads="1"/>
          </p:cNvPicPr>
          <p:nvPr/>
        </p:nvPicPr>
        <p:blipFill>
          <a:blip r:embed="rId2"/>
          <a:srcRect l="5190" t="3114" r="3703" b="4770"/>
          <a:stretch>
            <a:fillRect/>
          </a:stretch>
        </p:blipFill>
        <p:spPr bwMode="auto">
          <a:xfrm>
            <a:off x="258763" y="527050"/>
            <a:ext cx="985837" cy="1497013"/>
          </a:xfrm>
          <a:prstGeom prst="rect">
            <a:avLst/>
          </a:prstGeom>
          <a:noFill/>
          <a:ln w="3175">
            <a:solidFill>
              <a:srgbClr val="000000"/>
            </a:solidFill>
            <a:miter lim="800000"/>
            <a:headEnd/>
            <a:tailEnd/>
          </a:ln>
        </p:spPr>
      </p:pic>
      <p:pic>
        <p:nvPicPr>
          <p:cNvPr id="26628" name="Рисунок 6"/>
          <p:cNvPicPr>
            <a:picLocks noChangeAspect="1"/>
          </p:cNvPicPr>
          <p:nvPr/>
        </p:nvPicPr>
        <p:blipFill>
          <a:blip r:embed="rId3"/>
          <a:srcRect/>
          <a:stretch>
            <a:fillRect/>
          </a:stretch>
        </p:blipFill>
        <p:spPr bwMode="auto">
          <a:xfrm>
            <a:off x="258763" y="2919413"/>
            <a:ext cx="868362" cy="1223962"/>
          </a:xfrm>
          <a:prstGeom prst="rect">
            <a:avLst/>
          </a:prstGeom>
          <a:noFill/>
          <a:ln w="3175">
            <a:solidFill>
              <a:schemeClr val="tx1"/>
            </a:solidFill>
            <a:miter lim="800000"/>
            <a:headEnd/>
            <a:tailEnd/>
          </a:ln>
        </p:spPr>
      </p:pic>
      <p:pic>
        <p:nvPicPr>
          <p:cNvPr id="26629" name="Рисунок 7"/>
          <p:cNvPicPr>
            <a:picLocks noChangeAspect="1"/>
          </p:cNvPicPr>
          <p:nvPr/>
        </p:nvPicPr>
        <p:blipFill>
          <a:blip r:embed="rId4"/>
          <a:srcRect/>
          <a:stretch>
            <a:fillRect/>
          </a:stretch>
        </p:blipFill>
        <p:spPr bwMode="auto">
          <a:xfrm>
            <a:off x="425450" y="1817688"/>
            <a:ext cx="939800" cy="13144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6"/>
          <p:cNvSpPr txBox="1">
            <a:spLocks noChangeArrowheads="1"/>
          </p:cNvSpPr>
          <p:nvPr/>
        </p:nvSpPr>
        <p:spPr bwMode="auto">
          <a:xfrm>
            <a:off x="1377950" y="265113"/>
            <a:ext cx="7526338" cy="4656137"/>
          </a:xfrm>
          <a:prstGeom prst="rect">
            <a:avLst/>
          </a:prstGeom>
          <a:noFill/>
          <a:ln w="9525">
            <a:noFill/>
            <a:miter lim="800000"/>
            <a:headEnd/>
            <a:tailEnd/>
          </a:ln>
        </p:spPr>
        <p:txBody>
          <a:bodyPr>
            <a:spAutoFit/>
          </a:bodyPr>
          <a:lstStyle/>
          <a:p>
            <a:pPr algn="just">
              <a:buClr>
                <a:srgbClr val="000000"/>
              </a:buClr>
              <a:buFont typeface="Arial" charset="0"/>
              <a:buNone/>
            </a:pPr>
            <a:r>
              <a:rPr lang="ru-RU" sz="1200" b="1">
                <a:latin typeface="Times New Roman" pitchFamily="18" charset="0"/>
                <a:cs typeface="Times New Roman" pitchFamily="18" charset="0"/>
              </a:rPr>
              <a:t>Петелин, В. В. Жизнь Булгакова. Дописать раньше чем умереть / В. В. Петелин. – М.: Центрполиграф, 2000. </a:t>
            </a:r>
            <a:r>
              <a:rPr lang="ru-RU" sz="1200">
                <a:latin typeface="Times New Roman" pitchFamily="18" charset="0"/>
                <a:cs typeface="Times New Roman" pitchFamily="18" charset="0"/>
              </a:rPr>
              <a:t>–</a:t>
            </a:r>
            <a:r>
              <a:rPr lang="ru-RU" sz="1200" b="1">
                <a:latin typeface="Times New Roman" pitchFamily="18" charset="0"/>
                <a:cs typeface="Times New Roman" pitchFamily="18" charset="0"/>
              </a:rPr>
              <a:t> 665 с. </a:t>
            </a:r>
          </a:p>
          <a:p>
            <a:pPr algn="just">
              <a:buClr>
                <a:srgbClr val="000000"/>
              </a:buClr>
              <a:buFont typeface="Arial" charset="0"/>
              <a:buNone/>
            </a:pPr>
            <a:r>
              <a:rPr lang="ru-RU" sz="1200">
                <a:latin typeface="Times New Roman" pitchFamily="18" charset="0"/>
                <a:cs typeface="Times New Roman" pitchFamily="18" charset="0"/>
              </a:rPr>
              <a:t>                Книга Виктора Петелина повествует о жизни великого русского писателя Михаила Булгакова. Бурные социальные преобразования начала XX века в России нашли отражение в его творчестве. Медицинский факультет университета, фронт Первой мировой, послевоенный Киев, Владикавказ времен Гражданской и, наконец, Москва 20-х. В книге достоверно показано, как события биографии и люди, окружающие Булгакова, возникают на страницах его произведений. Но начавшаяся в 30-х годах травля писателя создает период замалчивания его имени на долгие годы. Свой знаменитый роман `Мастер и Маргарита` он так и не увидел опубликованным. Виктор Петелин документально воссоздает жизнь Михаила Булгакова, полную творческих успехов и личных драм, надежд и разочарований, признания почитателей и конфликтов с властями. Успел ли он написать все, что хотел? </a:t>
            </a:r>
          </a:p>
          <a:p>
            <a:pPr algn="just">
              <a:buClr>
                <a:srgbClr val="000000"/>
              </a:buClr>
              <a:buFont typeface="Arial" charset="0"/>
              <a:buNone/>
            </a:pPr>
            <a:r>
              <a:rPr lang="ru-RU" sz="1200" b="1">
                <a:latin typeface="Times New Roman" pitchFamily="18" charset="0"/>
                <a:cs typeface="Times New Roman" pitchFamily="18" charset="0"/>
              </a:rPr>
              <a:t>Смелянский, А. М. Михаил Булгаков в Художественном театре / А. М. Смелянский. – М.: Искусство, 1986. </a:t>
            </a:r>
            <a:r>
              <a:rPr lang="ru-RU" sz="1200">
                <a:latin typeface="Times New Roman" pitchFamily="18" charset="0"/>
                <a:cs typeface="Times New Roman" pitchFamily="18" charset="0"/>
              </a:rPr>
              <a:t>–</a:t>
            </a:r>
            <a:r>
              <a:rPr lang="ru-RU" sz="1200" b="1">
                <a:latin typeface="Times New Roman" pitchFamily="18" charset="0"/>
                <a:cs typeface="Times New Roman" pitchFamily="18" charset="0"/>
              </a:rPr>
              <a:t> 384 с. </a:t>
            </a:r>
          </a:p>
          <a:p>
            <a:pPr algn="just">
              <a:buClr>
                <a:srgbClr val="000000"/>
              </a:buClr>
              <a:buFont typeface="Arial" charset="0"/>
              <a:buNone/>
            </a:pPr>
            <a:r>
              <a:rPr lang="ru-RU" sz="1200">
                <a:latin typeface="Times New Roman" pitchFamily="18" charset="0"/>
                <a:cs typeface="Times New Roman" pitchFamily="18" charset="0"/>
              </a:rPr>
              <a:t>               Михаил Булгаков говорил, что проза и драматургия для него как правая и левая рука пианиста. Но, если о прозе автора «Мастера и Маргариты» написано довольно много, то театральная его судьба освещена еще недостаточно. Книга A. M Смелянского рассматривает историю таких пьес, как «Дни Турбиных», «Бег», «Мольер», инсценировки «Мертвых душ» и их постановки на сцене МХАТ. Завершается книга анализом «Театрального романа», как бы подводящего итог взаимоотношениям Булгакова и Художественного театра Книга иллюстрирована Рассчитана на специалистов и широкий круг читателей, интересующихся театром. </a:t>
            </a:r>
            <a:r>
              <a:rPr lang="ru-RU" sz="1200" b="1">
                <a:latin typeface="Times New Roman" pitchFamily="18" charset="0"/>
                <a:cs typeface="Times New Roman" pitchFamily="18" charset="0"/>
              </a:rPr>
              <a:t>Чудакова, М. О. Жизнеописание Михаила Булгакова / М. О. Чудакова. </a:t>
            </a:r>
            <a:r>
              <a:rPr lang="ru-RU" sz="1200">
                <a:latin typeface="Times New Roman" pitchFamily="18" charset="0"/>
                <a:cs typeface="Times New Roman" pitchFamily="18" charset="0"/>
              </a:rPr>
              <a:t>–</a:t>
            </a:r>
            <a:r>
              <a:rPr lang="ru-RU" sz="1200" b="1">
                <a:latin typeface="Times New Roman" pitchFamily="18" charset="0"/>
                <a:cs typeface="Times New Roman" pitchFamily="18" charset="0"/>
              </a:rPr>
              <a:t> М.: Книга, 1988. </a:t>
            </a:r>
            <a:r>
              <a:rPr lang="ru-RU" sz="1200">
                <a:latin typeface="Times New Roman" pitchFamily="18" charset="0"/>
                <a:cs typeface="Times New Roman" pitchFamily="18" charset="0"/>
              </a:rPr>
              <a:t>–</a:t>
            </a:r>
            <a:r>
              <a:rPr lang="ru-RU" sz="1200" b="1">
                <a:latin typeface="Times New Roman" pitchFamily="18" charset="0"/>
                <a:cs typeface="Times New Roman" pitchFamily="18" charset="0"/>
              </a:rPr>
              <a:t> 495 с. </a:t>
            </a:r>
          </a:p>
          <a:p>
            <a:pPr algn="just">
              <a:buClr>
                <a:srgbClr val="000000"/>
              </a:buClr>
              <a:buFont typeface="Arial" charset="0"/>
              <a:buNone/>
            </a:pPr>
            <a:r>
              <a:rPr lang="ru-RU" sz="1200">
                <a:latin typeface="Times New Roman" pitchFamily="18" charset="0"/>
                <a:cs typeface="Times New Roman" pitchFamily="18" charset="0"/>
              </a:rPr>
              <a:t>               Первая научная биография выдающегося советского писателя М. А. Булгакова – плод многолетней работы автора. Множество документов, свидетельств современников писателя дали возможность автору не только скрупулезно воссоздать вехи жизни Булгакова, но и его творческий облик. Книга написана в яркой художественно-публицистической манере. Жизнь писателя дается на широком историческом фоне эпохи, ее литературной и социальной жизни.</a:t>
            </a:r>
            <a:endParaRPr lang="ru-RU" sz="1200" b="1">
              <a:latin typeface="Times New Roman" pitchFamily="18" charset="0"/>
              <a:cs typeface="Times New Roman" pitchFamily="18" charset="0"/>
            </a:endParaRPr>
          </a:p>
        </p:txBody>
      </p:sp>
      <p:pic>
        <p:nvPicPr>
          <p:cNvPr id="27650" name="Рисунок 7"/>
          <p:cNvPicPr>
            <a:picLocks noChangeAspect="1"/>
          </p:cNvPicPr>
          <p:nvPr/>
        </p:nvPicPr>
        <p:blipFill>
          <a:blip r:embed="rId2"/>
          <a:srcRect l="25984" t="19783" r="26154" b="6644"/>
          <a:stretch>
            <a:fillRect/>
          </a:stretch>
        </p:blipFill>
        <p:spPr bwMode="auto">
          <a:xfrm>
            <a:off x="239713" y="357188"/>
            <a:ext cx="1090612" cy="1677987"/>
          </a:xfrm>
          <a:prstGeom prst="rect">
            <a:avLst/>
          </a:prstGeom>
          <a:noFill/>
          <a:ln w="3175">
            <a:solidFill>
              <a:schemeClr val="tx1"/>
            </a:solidFill>
            <a:miter lim="800000"/>
            <a:headEnd/>
            <a:tailEnd/>
          </a:ln>
        </p:spPr>
      </p:pic>
      <p:pic>
        <p:nvPicPr>
          <p:cNvPr id="27651" name="Рисунок 8"/>
          <p:cNvPicPr>
            <a:picLocks noChangeAspect="1"/>
          </p:cNvPicPr>
          <p:nvPr/>
        </p:nvPicPr>
        <p:blipFill>
          <a:blip r:embed="rId3"/>
          <a:srcRect l="16171"/>
          <a:stretch>
            <a:fillRect/>
          </a:stretch>
        </p:blipFill>
        <p:spPr bwMode="auto">
          <a:xfrm>
            <a:off x="239713" y="2322513"/>
            <a:ext cx="989012" cy="1589087"/>
          </a:xfrm>
          <a:prstGeom prst="rect">
            <a:avLst/>
          </a:prstGeom>
          <a:noFill/>
          <a:ln w="3175">
            <a:solidFill>
              <a:schemeClr val="tx1"/>
            </a:solidFill>
            <a:miter lim="800000"/>
            <a:headEnd/>
            <a:tailEnd/>
          </a:ln>
        </p:spPr>
      </p:pic>
      <p:pic>
        <p:nvPicPr>
          <p:cNvPr id="27652" name="Рисунок 10"/>
          <p:cNvPicPr>
            <a:picLocks noChangeAspect="1"/>
          </p:cNvPicPr>
          <p:nvPr/>
        </p:nvPicPr>
        <p:blipFill>
          <a:blip r:embed="rId4"/>
          <a:srcRect l="34676" t="16035" r="34534" b="4922"/>
          <a:stretch>
            <a:fillRect/>
          </a:stretch>
        </p:blipFill>
        <p:spPr bwMode="auto">
          <a:xfrm>
            <a:off x="381000" y="3149600"/>
            <a:ext cx="989013" cy="1522413"/>
          </a:xfrm>
          <a:prstGeom prst="rect">
            <a:avLst/>
          </a:prstGeom>
          <a:noFill/>
          <a:ln w="3175">
            <a:solidFill>
              <a:schemeClr val="tx1"/>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3"/>
          <p:cNvSpPr txBox="1">
            <a:spLocks noChangeArrowheads="1"/>
          </p:cNvSpPr>
          <p:nvPr/>
        </p:nvSpPr>
        <p:spPr bwMode="auto">
          <a:xfrm>
            <a:off x="2060575" y="100013"/>
            <a:ext cx="6348413" cy="304800"/>
          </a:xfrm>
          <a:prstGeom prst="rect">
            <a:avLst/>
          </a:prstGeom>
          <a:noFill/>
          <a:ln w="9525">
            <a:noFill/>
            <a:miter lim="800000"/>
            <a:headEnd/>
            <a:tailEnd/>
          </a:ln>
        </p:spPr>
        <p:txBody>
          <a:bodyPr>
            <a:spAutoFit/>
          </a:bodyPr>
          <a:lstStyle/>
          <a:p>
            <a:pPr>
              <a:spcBef>
                <a:spcPct val="50000"/>
              </a:spcBef>
            </a:pPr>
            <a:r>
              <a:rPr lang="ru-RU" b="1">
                <a:solidFill>
                  <a:srgbClr val="A50021"/>
                </a:solidFill>
                <a:latin typeface="Times New Roman" pitchFamily="18" charset="0"/>
              </a:rPr>
              <a:t>Увековечивание памяти Михаила Афанасьевича Булгакова</a:t>
            </a:r>
          </a:p>
        </p:txBody>
      </p:sp>
      <p:sp>
        <p:nvSpPr>
          <p:cNvPr id="31746" name="Rectangle 4"/>
          <p:cNvSpPr>
            <a:spLocks noChangeArrowheads="1"/>
          </p:cNvSpPr>
          <p:nvPr/>
        </p:nvSpPr>
        <p:spPr bwMode="auto">
          <a:xfrm>
            <a:off x="1258888" y="488980"/>
            <a:ext cx="6470650" cy="4524315"/>
          </a:xfrm>
          <a:prstGeom prst="rect">
            <a:avLst/>
          </a:prstGeom>
          <a:noFill/>
          <a:ln w="9525">
            <a:noFill/>
            <a:miter lim="800000"/>
            <a:headEnd/>
            <a:tailEnd/>
          </a:ln>
        </p:spPr>
        <p:txBody>
          <a:bodyPr anchor="ctr">
            <a:spAutoFit/>
          </a:bodyPr>
          <a:lstStyle/>
          <a:p>
            <a:pPr algn="just"/>
            <a:r>
              <a:rPr lang="ru-RU" sz="1200" b="1" dirty="0">
                <a:latin typeface="Times New Roman" pitchFamily="18" charset="0"/>
                <a:cs typeface="Times New Roman" pitchFamily="18" charset="0"/>
              </a:rPr>
              <a:t>           </a:t>
            </a:r>
            <a:r>
              <a:rPr lang="ru-RU" sz="1200" dirty="0">
                <a:latin typeface="Times New Roman" pitchFamily="18" charset="0"/>
                <a:cs typeface="Times New Roman" pitchFamily="18" charset="0"/>
              </a:rPr>
              <a:t>Памятник, великому русскому писателю Михаилу Булгакову в городе воинской славы - Вязьма. В Загородном парке на улице Воинов-Интернационалистов, в 2012 году появился памятный знак «Тень Булгакова». Идея создания памятного знака принадлежала бывшему главе городской администрации Александру </a:t>
            </a:r>
            <a:r>
              <a:rPr lang="ru-RU" sz="1200" dirty="0" err="1">
                <a:latin typeface="Times New Roman" pitchFamily="18" charset="0"/>
                <a:cs typeface="Times New Roman" pitchFamily="18" charset="0"/>
              </a:rPr>
              <a:t>Клименкову</a:t>
            </a:r>
            <a:r>
              <a:rPr lang="ru-RU" sz="1200" dirty="0">
                <a:latin typeface="Times New Roman" pitchFamily="18" charset="0"/>
                <a:cs typeface="Times New Roman" pitchFamily="18" charset="0"/>
              </a:rPr>
              <a:t>. Автором мемориала стал смоленский художник по металлу Александр Сорокин. На белом мраморном постаменте в полный рост изображён силуэт молодого земского врача, делающего записи в блокноте. На памятном знаке процитированы слова из рассказа М.А. Булгакова </a:t>
            </a:r>
            <a:r>
              <a:rPr lang="ru-RU" sz="1200" b="1" dirty="0">
                <a:latin typeface="Times New Roman" pitchFamily="18" charset="0"/>
                <a:cs typeface="Times New Roman" pitchFamily="18" charset="0"/>
              </a:rPr>
              <a:t>«Морфий»: </a:t>
            </a:r>
            <a:r>
              <a:rPr lang="ru-RU" sz="1200" dirty="0">
                <a:solidFill>
                  <a:srgbClr val="002060"/>
                </a:solidFill>
                <a:latin typeface="Times New Roman" pitchFamily="18" charset="0"/>
                <a:cs typeface="Times New Roman" pitchFamily="18" charset="0"/>
              </a:rPr>
              <a:t>«</a:t>
            </a:r>
            <a:r>
              <a:rPr lang="ru-RU" sz="1200" b="1" i="1" dirty="0">
                <a:solidFill>
                  <a:srgbClr val="002060"/>
                </a:solidFill>
                <a:latin typeface="Times New Roman" pitchFamily="18" charset="0"/>
                <a:cs typeface="Times New Roman" pitchFamily="18" charset="0"/>
              </a:rPr>
              <a:t>Счастье – как здоровье: когда оно налицо, его не замечаешь».</a:t>
            </a:r>
          </a:p>
          <a:p>
            <a:pPr algn="just"/>
            <a:r>
              <a:rPr lang="ru-RU" sz="1200" dirty="0">
                <a:latin typeface="Times New Roman" pitchFamily="18" charset="0"/>
                <a:cs typeface="Times New Roman" pitchFamily="18" charset="0"/>
              </a:rPr>
              <a:t>           9 февраля 1989 года появилось решение исполкома Киевского горсовета № 117 о создании Литературно-мемориального музея М. Булгакова в усадьбе № 13 по Андреевскому спуску. В данном здании будущий писатель жил, когда учился в гимназии и университете. </a:t>
            </a:r>
            <a:r>
              <a:rPr lang="ru-RU" sz="1200" dirty="0" smtClean="0">
                <a:latin typeface="Times New Roman" pitchFamily="18" charset="0"/>
                <a:cs typeface="Times New Roman" pitchFamily="18" charset="0"/>
              </a:rPr>
              <a:t>П</a:t>
            </a:r>
            <a:r>
              <a:rPr lang="ru-RU" sz="1200" dirty="0" smtClean="0">
                <a:latin typeface="Times New Roman" pitchFamily="18" charset="0"/>
                <a:cs typeface="Times New Roman" pitchFamily="18" charset="0"/>
              </a:rPr>
              <a:t>ервый </a:t>
            </a:r>
            <a:r>
              <a:rPr lang="ru-RU" sz="1200" dirty="0">
                <a:latin typeface="Times New Roman" pitchFamily="18" charset="0"/>
                <a:cs typeface="Times New Roman" pitchFamily="18" charset="0"/>
              </a:rPr>
              <a:t>в мире памятник Михаилу </a:t>
            </a:r>
            <a:r>
              <a:rPr lang="ru-RU" sz="1200" dirty="0" smtClean="0">
                <a:latin typeface="Times New Roman" pitchFamily="18" charset="0"/>
                <a:cs typeface="Times New Roman" pitchFamily="18" charset="0"/>
              </a:rPr>
              <a:t>Булгакову, </a:t>
            </a:r>
            <a:r>
              <a:rPr lang="ru-RU" sz="1200" dirty="0">
                <a:latin typeface="Times New Roman" pitchFamily="18" charset="0"/>
                <a:cs typeface="Times New Roman" pitchFamily="18" charset="0"/>
              </a:rPr>
              <a:t>работы скульптора Н. </a:t>
            </a:r>
            <a:r>
              <a:rPr lang="ru-RU" sz="1200" dirty="0" err="1" smtClean="0">
                <a:latin typeface="Times New Roman" pitchFamily="18" charset="0"/>
                <a:cs typeface="Times New Roman" pitchFamily="18" charset="0"/>
              </a:rPr>
              <a:t>Рапая</a:t>
            </a:r>
            <a:r>
              <a:rPr lang="ru-RU" sz="1200" dirty="0" smtClean="0">
                <a:latin typeface="Times New Roman" pitchFamily="18" charset="0"/>
                <a:cs typeface="Times New Roman" pitchFamily="18" charset="0"/>
              </a:rPr>
              <a:t>,  </a:t>
            </a:r>
            <a:r>
              <a:rPr lang="ru-RU" sz="1200" dirty="0">
                <a:latin typeface="Times New Roman" pitchFamily="18" charset="0"/>
                <a:cs typeface="Times New Roman" pitchFamily="18" charset="0"/>
              </a:rPr>
              <a:t>находится в городе Киеве на Андреевском спуске и был открыт 19 октября 2007 года. </a:t>
            </a:r>
          </a:p>
          <a:p>
            <a:pPr algn="just"/>
            <a:r>
              <a:rPr lang="ru-RU" sz="1200" dirty="0">
                <a:latin typeface="Times New Roman" pitchFamily="18" charset="0"/>
                <a:cs typeface="Times New Roman" pitchFamily="18" charset="0"/>
              </a:rPr>
              <a:t>         Мемориальная доска М. Булгакову (скульптор А. Кущ) на фасаде литературно-мемориального музея Булгакова на Андреевском спуске была установлена в феврале 1986 года.</a:t>
            </a:r>
          </a:p>
          <a:p>
            <a:pPr algn="just"/>
            <a:r>
              <a:rPr lang="ru-RU" sz="1200" dirty="0">
                <a:latin typeface="Times New Roman" pitchFamily="18" charset="0"/>
                <a:cs typeface="Times New Roman" pitchFamily="18" charset="0"/>
              </a:rPr>
              <a:t>          Музеи Москвы – "</a:t>
            </a:r>
            <a:r>
              <a:rPr lang="ru-RU" sz="1200" dirty="0" err="1">
                <a:latin typeface="Times New Roman" pitchFamily="18" charset="0"/>
                <a:cs typeface="Times New Roman" pitchFamily="18" charset="0"/>
              </a:rPr>
              <a:t>Булгаковский</a:t>
            </a:r>
            <a:r>
              <a:rPr lang="ru-RU" sz="1200" dirty="0">
                <a:latin typeface="Times New Roman" pitchFamily="18" charset="0"/>
                <a:cs typeface="Times New Roman" pitchFamily="18" charset="0"/>
              </a:rPr>
              <a:t> дом " и "Нехорошая квартира". На самом деле квартир, посвященных Булгакову две. Первую занимает Культурный центр «</a:t>
            </a:r>
            <a:r>
              <a:rPr lang="ru-RU" sz="1200" dirty="0" err="1">
                <a:latin typeface="Times New Roman" pitchFamily="18" charset="0"/>
                <a:cs typeface="Times New Roman" pitchFamily="18" charset="0"/>
              </a:rPr>
              <a:t>Булгаковский</a:t>
            </a:r>
            <a:r>
              <a:rPr lang="ru-RU" sz="1200" dirty="0">
                <a:latin typeface="Times New Roman" pitchFamily="18" charset="0"/>
                <a:cs typeface="Times New Roman" pitchFamily="18" charset="0"/>
              </a:rPr>
              <a:t> дом», который находится на нижнем этаже и сразу при входе во двор встречает гостей барельефами скульптора Александра Рукавишникова. Вторая квартира менее заметна, находится во втором подъезде на последнем этаже здания и является прототипом описанной в романе «Мастер и Маргарита» «нехорошей» квартиры №50, музеем Булгакова. Московский Государственный музей им. Булгакова «нехорошая квартира» – первый и пока что единственный в России мемориальный музей, который посвящен жизни и творчеству русского писателя М. А. Булгакова. </a:t>
            </a:r>
          </a:p>
          <a:p>
            <a:pPr algn="just"/>
            <a:endParaRPr lang="ru-RU" sz="1200" dirty="0">
              <a:latin typeface="Times New Roman" pitchFamily="18" charset="0"/>
              <a:cs typeface="Times New Roman" pitchFamily="18" charset="0"/>
            </a:endParaRPr>
          </a:p>
        </p:txBody>
      </p:sp>
      <p:pic>
        <p:nvPicPr>
          <p:cNvPr id="31747" name="Рисунок 1"/>
          <p:cNvPicPr>
            <a:picLocks noChangeAspect="1" noChangeArrowheads="1"/>
          </p:cNvPicPr>
          <p:nvPr/>
        </p:nvPicPr>
        <p:blipFill>
          <a:blip r:embed="rId2"/>
          <a:srcRect l="42407" t="11897" r="39180" b="47589"/>
          <a:stretch>
            <a:fillRect/>
          </a:stretch>
        </p:blipFill>
        <p:spPr bwMode="auto">
          <a:xfrm>
            <a:off x="252413" y="1831975"/>
            <a:ext cx="962025" cy="1281113"/>
          </a:xfrm>
          <a:prstGeom prst="rect">
            <a:avLst/>
          </a:prstGeom>
          <a:noFill/>
          <a:ln w="3175">
            <a:solidFill>
              <a:schemeClr val="tx1"/>
            </a:solidFill>
            <a:miter lim="800000"/>
            <a:headEnd/>
            <a:tailEnd/>
          </a:ln>
        </p:spPr>
      </p:pic>
      <p:pic>
        <p:nvPicPr>
          <p:cNvPr id="31748" name="Рисунок 2" descr="Булгаков Михаил - Памятники М. А. Булгакову и героям его произведений, изображение №3"/>
          <p:cNvPicPr>
            <a:picLocks noChangeAspect="1" noChangeArrowheads="1"/>
          </p:cNvPicPr>
          <p:nvPr/>
        </p:nvPicPr>
        <p:blipFill>
          <a:blip r:embed="rId3"/>
          <a:srcRect l="8873" r="14503"/>
          <a:stretch>
            <a:fillRect/>
          </a:stretch>
        </p:blipFill>
        <p:spPr bwMode="auto">
          <a:xfrm>
            <a:off x="231775" y="3200400"/>
            <a:ext cx="982663" cy="1339850"/>
          </a:xfrm>
          <a:prstGeom prst="rect">
            <a:avLst/>
          </a:prstGeom>
          <a:noFill/>
          <a:ln w="3175">
            <a:solidFill>
              <a:schemeClr val="tx1"/>
            </a:solidFill>
            <a:miter lim="800000"/>
            <a:headEnd/>
            <a:tailEnd/>
          </a:ln>
        </p:spPr>
      </p:pic>
      <p:pic>
        <p:nvPicPr>
          <p:cNvPr id="31749" name="Рисунок 1"/>
          <p:cNvPicPr>
            <a:picLocks noChangeAspect="1"/>
          </p:cNvPicPr>
          <p:nvPr/>
        </p:nvPicPr>
        <p:blipFill>
          <a:blip r:embed="rId4"/>
          <a:srcRect/>
          <a:stretch>
            <a:fillRect/>
          </a:stretch>
        </p:blipFill>
        <p:spPr bwMode="auto">
          <a:xfrm>
            <a:off x="252413" y="404813"/>
            <a:ext cx="962025" cy="1339850"/>
          </a:xfrm>
          <a:prstGeom prst="rect">
            <a:avLst/>
          </a:prstGeom>
          <a:noFill/>
          <a:ln w="3175">
            <a:solidFill>
              <a:schemeClr val="tx1"/>
            </a:solidFill>
            <a:miter lim="800000"/>
            <a:headEnd/>
            <a:tailEnd/>
          </a:ln>
        </p:spPr>
      </p:pic>
      <p:pic>
        <p:nvPicPr>
          <p:cNvPr id="31750" name="Рисунок 3"/>
          <p:cNvPicPr>
            <a:picLocks noChangeAspect="1"/>
          </p:cNvPicPr>
          <p:nvPr/>
        </p:nvPicPr>
        <p:blipFill>
          <a:blip r:embed="rId5"/>
          <a:srcRect/>
          <a:stretch>
            <a:fillRect/>
          </a:stretch>
        </p:blipFill>
        <p:spPr bwMode="auto">
          <a:xfrm>
            <a:off x="7773988" y="361950"/>
            <a:ext cx="1117600" cy="1382713"/>
          </a:xfrm>
          <a:prstGeom prst="rect">
            <a:avLst/>
          </a:prstGeom>
          <a:noFill/>
          <a:ln w="3175">
            <a:solidFill>
              <a:schemeClr val="tx1"/>
            </a:solidFill>
            <a:miter lim="800000"/>
            <a:headEnd/>
            <a:tailEnd/>
          </a:ln>
        </p:spPr>
      </p:pic>
      <p:pic>
        <p:nvPicPr>
          <p:cNvPr id="31751" name="Рисунок 4"/>
          <p:cNvPicPr>
            <a:picLocks noChangeAspect="1"/>
          </p:cNvPicPr>
          <p:nvPr/>
        </p:nvPicPr>
        <p:blipFill>
          <a:blip r:embed="rId6"/>
          <a:srcRect/>
          <a:stretch>
            <a:fillRect/>
          </a:stretch>
        </p:blipFill>
        <p:spPr bwMode="auto">
          <a:xfrm>
            <a:off x="7758113" y="1831975"/>
            <a:ext cx="1154112" cy="1566863"/>
          </a:xfrm>
          <a:prstGeom prst="rect">
            <a:avLst/>
          </a:prstGeom>
          <a:noFill/>
          <a:ln w="3175">
            <a:solidFill>
              <a:schemeClr val="tx1"/>
            </a:solidFill>
            <a:miter lim="800000"/>
            <a:headEnd/>
            <a:tailEnd/>
          </a:ln>
        </p:spPr>
      </p:pic>
      <p:pic>
        <p:nvPicPr>
          <p:cNvPr id="31752" name="Рисунок 5"/>
          <p:cNvPicPr>
            <a:picLocks noChangeAspect="1"/>
          </p:cNvPicPr>
          <p:nvPr/>
        </p:nvPicPr>
        <p:blipFill>
          <a:blip r:embed="rId7"/>
          <a:srcRect t="15546" b="10837"/>
          <a:stretch>
            <a:fillRect/>
          </a:stretch>
        </p:blipFill>
        <p:spPr bwMode="auto">
          <a:xfrm>
            <a:off x="7786688" y="3495675"/>
            <a:ext cx="1125537" cy="1312863"/>
          </a:xfrm>
          <a:prstGeom prst="rect">
            <a:avLst/>
          </a:prstGeom>
          <a:noFill/>
          <a:ln w="3175">
            <a:solidFill>
              <a:schemeClr val="tx1"/>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Рисунок 1"/>
          <p:cNvPicPr>
            <a:picLocks noChangeAspect="1"/>
          </p:cNvPicPr>
          <p:nvPr/>
        </p:nvPicPr>
        <p:blipFill>
          <a:blip r:embed="rId3"/>
          <a:srcRect/>
          <a:stretch>
            <a:fillRect/>
          </a:stretch>
        </p:blipFill>
        <p:spPr bwMode="auto">
          <a:xfrm>
            <a:off x="209550" y="217488"/>
            <a:ext cx="1471613" cy="1125537"/>
          </a:xfrm>
          <a:prstGeom prst="rect">
            <a:avLst/>
          </a:prstGeom>
          <a:noFill/>
          <a:ln w="3175">
            <a:solidFill>
              <a:schemeClr val="tx1"/>
            </a:solidFill>
            <a:miter lim="800000"/>
            <a:headEnd/>
            <a:tailEnd/>
          </a:ln>
        </p:spPr>
      </p:pic>
      <p:sp>
        <p:nvSpPr>
          <p:cNvPr id="32770" name="TextBox 3"/>
          <p:cNvSpPr txBox="1">
            <a:spLocks noChangeArrowheads="1"/>
          </p:cNvSpPr>
          <p:nvPr/>
        </p:nvSpPr>
        <p:spPr bwMode="auto">
          <a:xfrm>
            <a:off x="1706563" y="153988"/>
            <a:ext cx="5702300" cy="4524375"/>
          </a:xfrm>
          <a:prstGeom prst="rect">
            <a:avLst/>
          </a:prstGeom>
          <a:noFill/>
          <a:ln w="9525">
            <a:noFill/>
            <a:miter lim="800000"/>
            <a:headEnd/>
            <a:tailEnd/>
          </a:ln>
        </p:spPr>
        <p:txBody>
          <a:bodyPr>
            <a:spAutoFit/>
          </a:bodyPr>
          <a:lstStyle/>
          <a:p>
            <a:pPr algn="just"/>
            <a:r>
              <a:rPr lang="ru-RU" sz="1200">
                <a:latin typeface="Times New Roman" pitchFamily="18" charset="0"/>
                <a:cs typeface="Times New Roman" pitchFamily="18" charset="0"/>
              </a:rPr>
              <a:t>               Памятник Булгакову скульптора Натальи Базюк. Монумент, установленный в обычной городской квартире, запечатлел писателя в свободной позе сидящим на стуле. Автор композиции – выпускница академии живописи, ваяния и зодчества Наталья Базюк. Это ее дипломная работа. Посетителей музея поражает, прежде всего, портретное сходство. Уникальная электронная экспозиция, посвященная жизни и творчеству М. А. Булгакова. Содержит более 500 фотографий и документов, фрагменты из фильмов, снятых по произведениям Булгакова.</a:t>
            </a:r>
          </a:p>
          <a:p>
            <a:pPr algn="just"/>
            <a:r>
              <a:rPr lang="ru-RU" sz="1200">
                <a:latin typeface="Times New Roman" pitchFamily="18" charset="0"/>
                <a:cs typeface="Times New Roman" pitchFamily="18" charset="0"/>
              </a:rPr>
              <a:t>              Памятник героям романа «Мастер и Маргарита» в Марьиной Роще. Удивительная скульптурная композиция появилась в маленьком дворике дома №13 на улице Советской Армии. Казалось бы самый обычный московский двор неожиданно преобразился, став местом для героев романа М.А. Булгакова. Именно здесь на скамейке с удобством расположились Коровьев и кот Бегемот. Скульптура изготовлена из серебристого полимербетона и припаяна к скамейке, которая выполнена в типично советской стилистике. Позади них расположился знаменитый трамвай, отрезавший голову Берлиозу.</a:t>
            </a:r>
          </a:p>
          <a:p>
            <a:pPr algn="just"/>
            <a:r>
              <a:rPr lang="ru-RU" sz="1200">
                <a:latin typeface="Times New Roman" pitchFamily="18" charset="0"/>
                <a:cs typeface="Times New Roman" pitchFamily="18" charset="0"/>
              </a:rPr>
              <a:t>              Герои Булгакова на улицах Москвы. Рядом с галереей "Дом Нащокина" появились Мастер и Маргарита работы скульптора Рукавишникова. Это была лишь одна из множества скульптур, входивших в масштабный проект памятника Булгакову, который должен был быть установлен на Патриарших (того самого, с огромным примусом). Проект этот так и не был реализован, но скульптуры постепенно находят себе место в разных уголках Москвы.</a:t>
            </a:r>
          </a:p>
          <a:p>
            <a:pPr algn="just"/>
            <a:r>
              <a:rPr lang="ru-RU" sz="1200">
                <a:latin typeface="Times New Roman" pitchFamily="18" charset="0"/>
                <a:cs typeface="Times New Roman" pitchFamily="18" charset="0"/>
              </a:rPr>
              <a:t>           Автомобиль, в котором Маргарита летала на Весенний бал Полнолуния, стоит во дворе мастерской скульптора А. И. Руковишникова по адресу улица Большая Молчановка, 10</a:t>
            </a:r>
          </a:p>
        </p:txBody>
      </p:sp>
      <p:pic>
        <p:nvPicPr>
          <p:cNvPr id="32771" name="Рисунок 4"/>
          <p:cNvPicPr>
            <a:picLocks noChangeAspect="1"/>
          </p:cNvPicPr>
          <p:nvPr/>
        </p:nvPicPr>
        <p:blipFill>
          <a:blip r:embed="rId4"/>
          <a:srcRect/>
          <a:stretch>
            <a:fillRect/>
          </a:stretch>
        </p:blipFill>
        <p:spPr bwMode="auto">
          <a:xfrm>
            <a:off x="365125" y="2963863"/>
            <a:ext cx="1119188" cy="1874837"/>
          </a:xfrm>
          <a:prstGeom prst="rect">
            <a:avLst/>
          </a:prstGeom>
          <a:noFill/>
          <a:ln w="3175">
            <a:solidFill>
              <a:schemeClr val="tx1"/>
            </a:solidFill>
            <a:miter lim="800000"/>
            <a:headEnd/>
            <a:tailEnd/>
          </a:ln>
        </p:spPr>
      </p:pic>
      <p:pic>
        <p:nvPicPr>
          <p:cNvPr id="32772" name="Рисунок 6"/>
          <p:cNvPicPr>
            <a:picLocks noChangeAspect="1"/>
          </p:cNvPicPr>
          <p:nvPr/>
        </p:nvPicPr>
        <p:blipFill>
          <a:blip r:embed="rId5"/>
          <a:srcRect/>
          <a:stretch>
            <a:fillRect/>
          </a:stretch>
        </p:blipFill>
        <p:spPr bwMode="auto">
          <a:xfrm>
            <a:off x="209550" y="1427163"/>
            <a:ext cx="1471613" cy="1452562"/>
          </a:xfrm>
          <a:prstGeom prst="rect">
            <a:avLst/>
          </a:prstGeom>
          <a:noFill/>
          <a:ln w="3175">
            <a:solidFill>
              <a:schemeClr val="tx1"/>
            </a:solidFill>
            <a:miter lim="800000"/>
            <a:headEnd/>
            <a:tailEnd/>
          </a:ln>
        </p:spPr>
      </p:pic>
      <p:pic>
        <p:nvPicPr>
          <p:cNvPr id="32773" name="Рисунок 9"/>
          <p:cNvPicPr>
            <a:picLocks noChangeAspect="1"/>
          </p:cNvPicPr>
          <p:nvPr/>
        </p:nvPicPr>
        <p:blipFill>
          <a:blip r:embed="rId6"/>
          <a:srcRect/>
          <a:stretch>
            <a:fillRect/>
          </a:stretch>
        </p:blipFill>
        <p:spPr bwMode="auto">
          <a:xfrm>
            <a:off x="7423150" y="263525"/>
            <a:ext cx="1511300" cy="1008063"/>
          </a:xfrm>
          <a:prstGeom prst="rect">
            <a:avLst/>
          </a:prstGeom>
          <a:noFill/>
          <a:ln w="3175">
            <a:solidFill>
              <a:schemeClr val="tx1"/>
            </a:solidFill>
            <a:miter lim="800000"/>
            <a:headEnd/>
            <a:tailEnd/>
          </a:ln>
        </p:spPr>
      </p:pic>
      <p:pic>
        <p:nvPicPr>
          <p:cNvPr id="32774" name="Рисунок 10"/>
          <p:cNvPicPr>
            <a:picLocks noChangeAspect="1"/>
          </p:cNvPicPr>
          <p:nvPr/>
        </p:nvPicPr>
        <p:blipFill>
          <a:blip r:embed="rId7"/>
          <a:srcRect/>
          <a:stretch>
            <a:fillRect/>
          </a:stretch>
        </p:blipFill>
        <p:spPr bwMode="auto">
          <a:xfrm>
            <a:off x="7423150" y="1365250"/>
            <a:ext cx="1511300" cy="1006475"/>
          </a:xfrm>
          <a:prstGeom prst="rect">
            <a:avLst/>
          </a:prstGeom>
          <a:noFill/>
          <a:ln w="3175">
            <a:solidFill>
              <a:schemeClr val="tx1"/>
            </a:solidFill>
            <a:miter lim="800000"/>
            <a:headEnd/>
            <a:tailEnd/>
          </a:ln>
        </p:spPr>
      </p:pic>
      <p:pic>
        <p:nvPicPr>
          <p:cNvPr id="32775" name="Рисунок 14"/>
          <p:cNvPicPr>
            <a:picLocks noChangeAspect="1"/>
          </p:cNvPicPr>
          <p:nvPr/>
        </p:nvPicPr>
        <p:blipFill>
          <a:blip r:embed="rId8"/>
          <a:srcRect/>
          <a:stretch>
            <a:fillRect/>
          </a:stretch>
        </p:blipFill>
        <p:spPr bwMode="auto">
          <a:xfrm>
            <a:off x="7423150" y="2478088"/>
            <a:ext cx="1511300" cy="1793875"/>
          </a:xfrm>
          <a:prstGeom prst="rect">
            <a:avLst/>
          </a:prstGeom>
          <a:noFill/>
          <a:ln w="3175">
            <a:solidFill>
              <a:schemeClr val="tx1"/>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Рисунок 1"/>
          <p:cNvPicPr>
            <a:picLocks noChangeAspect="1"/>
          </p:cNvPicPr>
          <p:nvPr/>
        </p:nvPicPr>
        <p:blipFill>
          <a:blip r:embed="rId2"/>
          <a:srcRect/>
          <a:stretch>
            <a:fillRect/>
          </a:stretch>
        </p:blipFill>
        <p:spPr bwMode="auto">
          <a:xfrm>
            <a:off x="7672388" y="182563"/>
            <a:ext cx="1219200" cy="1630362"/>
          </a:xfrm>
          <a:prstGeom prst="rect">
            <a:avLst/>
          </a:prstGeom>
          <a:noFill/>
          <a:ln w="9525">
            <a:noFill/>
            <a:miter lim="800000"/>
            <a:headEnd/>
            <a:tailEnd/>
          </a:ln>
        </p:spPr>
      </p:pic>
      <p:sp>
        <p:nvSpPr>
          <p:cNvPr id="34818" name="TextBox 3"/>
          <p:cNvSpPr txBox="1">
            <a:spLocks noChangeArrowheads="1"/>
          </p:cNvSpPr>
          <p:nvPr/>
        </p:nvSpPr>
        <p:spPr bwMode="auto">
          <a:xfrm>
            <a:off x="7608888" y="1812925"/>
            <a:ext cx="1346200" cy="523875"/>
          </a:xfrm>
          <a:prstGeom prst="rect">
            <a:avLst/>
          </a:prstGeom>
          <a:noFill/>
          <a:ln w="9525">
            <a:noFill/>
            <a:miter lim="800000"/>
            <a:headEnd/>
            <a:tailEnd/>
          </a:ln>
        </p:spPr>
        <p:txBody>
          <a:bodyPr>
            <a:spAutoFit/>
          </a:bodyPr>
          <a:lstStyle/>
          <a:p>
            <a:pPr algn="just"/>
            <a:r>
              <a:rPr lang="ru-RU" sz="700" b="1">
                <a:latin typeface="Times New Roman" pitchFamily="18" charset="0"/>
                <a:cs typeface="Times New Roman" pitchFamily="18" charset="0"/>
              </a:rPr>
              <a:t>Памятник Булгакову и всем героям его произведения, в том числе коту Бегемоту (Автор – Зураб Церетели)</a:t>
            </a:r>
          </a:p>
        </p:txBody>
      </p:sp>
      <p:sp>
        <p:nvSpPr>
          <p:cNvPr id="34819" name="TextBox 5"/>
          <p:cNvSpPr txBox="1">
            <a:spLocks noChangeArrowheads="1"/>
          </p:cNvSpPr>
          <p:nvPr/>
        </p:nvSpPr>
        <p:spPr bwMode="auto">
          <a:xfrm>
            <a:off x="1568450" y="50800"/>
            <a:ext cx="6049963" cy="4156075"/>
          </a:xfrm>
          <a:prstGeom prst="rect">
            <a:avLst/>
          </a:prstGeom>
          <a:noFill/>
          <a:ln w="9525">
            <a:noFill/>
            <a:miter lim="800000"/>
            <a:headEnd/>
            <a:tailEnd/>
          </a:ln>
        </p:spPr>
        <p:txBody>
          <a:bodyPr>
            <a:spAutoFit/>
          </a:bodyPr>
          <a:lstStyle/>
          <a:p>
            <a:pPr algn="just"/>
            <a:r>
              <a:rPr lang="ru-RU" sz="1200">
                <a:latin typeface="Times New Roman" pitchFamily="18" charset="0"/>
                <a:cs typeface="Times New Roman" pitchFamily="18" charset="0"/>
              </a:rPr>
              <a:t>         Памятник бдительному гражданину и булгаковскому коту (Скульптор Татьяна Хомякова). Памятник в Армавире появился в честь романа «Мастер и Маргарита». В книге есть эпизод – армавирец притащил в милицию черного кота, связанного галстуком, приняв его за Бегемота, одного из приспешников Воланда. Поговаривают, что Михаил Булгаков указал этот город не просто так. Якобы писатель жил там восемь месяцев, скрываясь от «белых». </a:t>
            </a:r>
          </a:p>
          <a:p>
            <a:pPr algn="just"/>
            <a:r>
              <a:rPr lang="ru-RU" sz="1200">
                <a:latin typeface="Times New Roman" pitchFamily="18" charset="0"/>
                <a:cs typeface="Times New Roman" pitchFamily="18" charset="0"/>
              </a:rPr>
              <a:t>         Скульптуры профессора Преображенского и Полиграфa Полиграфовичa Шариковa героев повести «Собачье сердце» писателя М. Булгакова украшают собой вход в ресторан Шарикоff что на улице Квитки-Основьяненко.</a:t>
            </a:r>
          </a:p>
          <a:p>
            <a:pPr algn="just"/>
            <a:r>
              <a:rPr lang="ru-RU" sz="1200">
                <a:latin typeface="Times New Roman" pitchFamily="18" charset="0"/>
                <a:cs typeface="Times New Roman" pitchFamily="18" charset="0"/>
              </a:rPr>
              <a:t>         Памятник Лариосику в Житомире. Это – первый памятник герою художественного произведения в городе. По сюжету романа «Белая гвардия», кузен Лариосик из Житомира в декабре 1918 года пришел в Киев к своим родственникам Турбиным. Житомирский краевед Руслан Кондратюк по архивным материалам воспроизвел основные вехи биографии офицера бывшей царской армии Николая Судзиловского, который жил в те времена в городе и стал прототипом Лариосика.</a:t>
            </a:r>
          </a:p>
          <a:p>
            <a:pPr algn="just"/>
            <a:r>
              <a:rPr lang="ru-RU" sz="1200">
                <a:latin typeface="Times New Roman" pitchFamily="18" charset="0"/>
                <a:cs typeface="Times New Roman" pitchFamily="18" charset="0"/>
              </a:rPr>
              <a:t>          Памятник во Владикавказе. Конкурс, объявленный администрацией местного самоуправления Владикавказа, на создание памятника Михаилу Булгакову выиграл скульптор Станислав Тавасиев. Что касается места установки памятника, по словам скульптора, изучалось несколько вариантов. В итоге была выбрана небольшая площадка на пересечении улицы Маяковского и проспекта Мира. Именно по ней пролегал маршрут Михаила Булгакова из дома до театра, в котором он работал заведующим театральной секцией подотдела искусств. </a:t>
            </a:r>
          </a:p>
        </p:txBody>
      </p:sp>
      <p:pic>
        <p:nvPicPr>
          <p:cNvPr id="34820" name="Рисунок 6"/>
          <p:cNvPicPr>
            <a:picLocks noChangeAspect="1"/>
          </p:cNvPicPr>
          <p:nvPr/>
        </p:nvPicPr>
        <p:blipFill>
          <a:blip r:embed="rId3"/>
          <a:srcRect/>
          <a:stretch>
            <a:fillRect/>
          </a:stretch>
        </p:blipFill>
        <p:spPr bwMode="auto">
          <a:xfrm>
            <a:off x="215900" y="157163"/>
            <a:ext cx="1328738" cy="1573212"/>
          </a:xfrm>
          <a:prstGeom prst="rect">
            <a:avLst/>
          </a:prstGeom>
          <a:noFill/>
          <a:ln w="3175">
            <a:solidFill>
              <a:schemeClr val="tx1"/>
            </a:solidFill>
            <a:miter lim="800000"/>
            <a:headEnd/>
            <a:tailEnd/>
          </a:ln>
        </p:spPr>
      </p:pic>
      <p:sp>
        <p:nvSpPr>
          <p:cNvPr id="34821" name="TextBox 8"/>
          <p:cNvSpPr txBox="1">
            <a:spLocks noChangeArrowheads="1"/>
          </p:cNvSpPr>
          <p:nvPr/>
        </p:nvSpPr>
        <p:spPr bwMode="auto">
          <a:xfrm>
            <a:off x="173038" y="1730375"/>
            <a:ext cx="1528762" cy="307975"/>
          </a:xfrm>
          <a:prstGeom prst="rect">
            <a:avLst/>
          </a:prstGeom>
          <a:noFill/>
          <a:ln w="9525">
            <a:noFill/>
            <a:miter lim="800000"/>
            <a:headEnd/>
            <a:tailEnd/>
          </a:ln>
        </p:spPr>
        <p:txBody>
          <a:bodyPr>
            <a:spAutoFit/>
          </a:bodyPr>
          <a:lstStyle/>
          <a:p>
            <a:pPr algn="just"/>
            <a:r>
              <a:rPr lang="ru-RU" sz="700" b="1">
                <a:latin typeface="Times New Roman" pitchFamily="18" charset="0"/>
                <a:cs typeface="Times New Roman" pitchFamily="18" charset="0"/>
              </a:rPr>
              <a:t>Профессор Преображенский и Шариков.</a:t>
            </a:r>
          </a:p>
        </p:txBody>
      </p:sp>
      <p:pic>
        <p:nvPicPr>
          <p:cNvPr id="34822" name="Рисунок 9"/>
          <p:cNvPicPr>
            <a:picLocks noChangeAspect="1"/>
          </p:cNvPicPr>
          <p:nvPr/>
        </p:nvPicPr>
        <p:blipFill>
          <a:blip r:embed="rId4"/>
          <a:srcRect/>
          <a:stretch>
            <a:fillRect/>
          </a:stretch>
        </p:blipFill>
        <p:spPr bwMode="auto">
          <a:xfrm>
            <a:off x="201613" y="2124075"/>
            <a:ext cx="1323975" cy="1643063"/>
          </a:xfrm>
          <a:prstGeom prst="rect">
            <a:avLst/>
          </a:prstGeom>
          <a:noFill/>
          <a:ln w="3175">
            <a:solidFill>
              <a:schemeClr val="tx1"/>
            </a:solidFill>
            <a:miter lim="800000"/>
            <a:headEnd/>
            <a:tailEnd/>
          </a:ln>
        </p:spPr>
      </p:pic>
      <p:sp>
        <p:nvSpPr>
          <p:cNvPr id="34823" name="TextBox 11"/>
          <p:cNvSpPr txBox="1">
            <a:spLocks noChangeArrowheads="1"/>
          </p:cNvSpPr>
          <p:nvPr/>
        </p:nvSpPr>
        <p:spPr bwMode="auto">
          <a:xfrm>
            <a:off x="103188" y="3779838"/>
            <a:ext cx="1598612" cy="200025"/>
          </a:xfrm>
          <a:prstGeom prst="rect">
            <a:avLst/>
          </a:prstGeom>
          <a:noFill/>
          <a:ln w="9525">
            <a:noFill/>
            <a:miter lim="800000"/>
            <a:headEnd/>
            <a:tailEnd/>
          </a:ln>
        </p:spPr>
        <p:txBody>
          <a:bodyPr>
            <a:spAutoFit/>
          </a:bodyPr>
          <a:lstStyle/>
          <a:p>
            <a:r>
              <a:rPr lang="ru-RU" sz="700" b="1">
                <a:latin typeface="Times New Roman" pitchFamily="18" charset="0"/>
                <a:cs typeface="Times New Roman" pitchFamily="18" charset="0"/>
              </a:rPr>
              <a:t>Памятник Лариосику в Житомире</a:t>
            </a:r>
          </a:p>
        </p:txBody>
      </p:sp>
      <p:sp>
        <p:nvSpPr>
          <p:cNvPr id="34824" name="TextBox 13"/>
          <p:cNvSpPr txBox="1">
            <a:spLocks noChangeArrowheads="1"/>
          </p:cNvSpPr>
          <p:nvPr/>
        </p:nvSpPr>
        <p:spPr bwMode="auto">
          <a:xfrm>
            <a:off x="112713" y="4046538"/>
            <a:ext cx="7496175" cy="1016000"/>
          </a:xfrm>
          <a:prstGeom prst="rect">
            <a:avLst/>
          </a:prstGeom>
          <a:noFill/>
          <a:ln w="9525">
            <a:noFill/>
            <a:miter lim="800000"/>
            <a:headEnd/>
            <a:tailEnd/>
          </a:ln>
        </p:spPr>
        <p:txBody>
          <a:bodyPr>
            <a:spAutoFit/>
          </a:bodyPr>
          <a:lstStyle/>
          <a:p>
            <a:pPr algn="just"/>
            <a:r>
              <a:rPr lang="ru-RU" sz="1200">
                <a:latin typeface="Times New Roman" pitchFamily="18" charset="0"/>
                <a:cs typeface="Times New Roman" pitchFamily="18" charset="0"/>
              </a:rPr>
              <a:t>Автор – Вячеслав Тавасиев. Создатель памятника скульптор не оставил великого русского писателя в одиночестве. Рядом с ним примостился кот Бегемот. А над головой писателя – веер исписанных страниц, как будто уносимых ветром. Факт биографии: именно во Владикавказе началась журналистская, драматургическая и писательская деятельность автора «Мастера и Маргариты». Именно здесь, на осетинской земле врач Михаил Булгаков сделал первые шаги в большую литературу.</a:t>
            </a:r>
          </a:p>
        </p:txBody>
      </p:sp>
      <p:pic>
        <p:nvPicPr>
          <p:cNvPr id="34825" name="Рисунок 14"/>
          <p:cNvPicPr>
            <a:picLocks noChangeAspect="1"/>
          </p:cNvPicPr>
          <p:nvPr/>
        </p:nvPicPr>
        <p:blipFill>
          <a:blip r:embed="rId5"/>
          <a:srcRect/>
          <a:stretch>
            <a:fillRect/>
          </a:stretch>
        </p:blipFill>
        <p:spPr bwMode="auto">
          <a:xfrm>
            <a:off x="7659688" y="2366963"/>
            <a:ext cx="1231900" cy="1898650"/>
          </a:xfrm>
          <a:prstGeom prst="rect">
            <a:avLst/>
          </a:prstGeom>
          <a:noFill/>
          <a:ln w="3175">
            <a:solidFill>
              <a:schemeClr val="tx1"/>
            </a:solidFill>
            <a:miter lim="800000"/>
            <a:headEnd/>
            <a:tailEnd/>
          </a:ln>
        </p:spPr>
      </p:pic>
      <p:sp>
        <p:nvSpPr>
          <p:cNvPr id="34826" name="TextBox 16"/>
          <p:cNvSpPr txBox="1">
            <a:spLocks noChangeArrowheads="1"/>
          </p:cNvSpPr>
          <p:nvPr/>
        </p:nvSpPr>
        <p:spPr bwMode="auto">
          <a:xfrm>
            <a:off x="7608888" y="4291013"/>
            <a:ext cx="1346200" cy="306387"/>
          </a:xfrm>
          <a:prstGeom prst="rect">
            <a:avLst/>
          </a:prstGeom>
          <a:noFill/>
          <a:ln w="9525">
            <a:noFill/>
            <a:miter lim="800000"/>
            <a:headEnd/>
            <a:tailEnd/>
          </a:ln>
        </p:spPr>
        <p:txBody>
          <a:bodyPr>
            <a:spAutoFit/>
          </a:bodyPr>
          <a:lstStyle/>
          <a:p>
            <a:pPr algn="just"/>
            <a:r>
              <a:rPr lang="ru-RU" sz="700" b="1">
                <a:latin typeface="Times New Roman" pitchFamily="18" charset="0"/>
                <a:cs typeface="Times New Roman" pitchFamily="18" charset="0"/>
              </a:rPr>
              <a:t>Памятник Булгакову во Владикавказе</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4"/>
          <p:cNvSpPr txBox="1">
            <a:spLocks noChangeArrowheads="1"/>
          </p:cNvSpPr>
          <p:nvPr/>
        </p:nvSpPr>
        <p:spPr bwMode="auto">
          <a:xfrm>
            <a:off x="2763838" y="88900"/>
            <a:ext cx="4572000" cy="307975"/>
          </a:xfrm>
          <a:prstGeom prst="rect">
            <a:avLst/>
          </a:prstGeom>
          <a:noFill/>
          <a:ln w="9525">
            <a:noFill/>
            <a:miter lim="800000"/>
            <a:headEnd/>
            <a:tailEnd/>
          </a:ln>
        </p:spPr>
        <p:txBody>
          <a:bodyPr>
            <a:spAutoFit/>
          </a:bodyPr>
          <a:lstStyle/>
          <a:p>
            <a:pPr algn="ctr">
              <a:buClr>
                <a:srgbClr val="000000"/>
              </a:buClr>
              <a:buFont typeface="Arial" charset="0"/>
              <a:buNone/>
            </a:pPr>
            <a:r>
              <a:rPr lang="ru-RU" b="1">
                <a:solidFill>
                  <a:srgbClr val="C00000"/>
                </a:solidFill>
                <a:latin typeface="Times New Roman" pitchFamily="18" charset="0"/>
                <a:cs typeface="Times New Roman" pitchFamily="18" charset="0"/>
              </a:rPr>
              <a:t>Музей М. А. Булгакова</a:t>
            </a:r>
          </a:p>
        </p:txBody>
      </p:sp>
      <p:sp>
        <p:nvSpPr>
          <p:cNvPr id="28674" name="TextBox 8"/>
          <p:cNvSpPr txBox="1">
            <a:spLocks noChangeArrowheads="1"/>
          </p:cNvSpPr>
          <p:nvPr/>
        </p:nvSpPr>
        <p:spPr bwMode="auto">
          <a:xfrm>
            <a:off x="1751013" y="392113"/>
            <a:ext cx="7239000" cy="4708525"/>
          </a:xfrm>
          <a:prstGeom prst="rect">
            <a:avLst/>
          </a:prstGeom>
          <a:noFill/>
          <a:ln w="9525">
            <a:noFill/>
            <a:miter lim="800000"/>
            <a:headEnd/>
            <a:tailEnd/>
          </a:ln>
        </p:spPr>
        <p:txBody>
          <a:bodyPr>
            <a:spAutoFit/>
          </a:bodyPr>
          <a:lstStyle/>
          <a:p>
            <a:pPr algn="just">
              <a:buClr>
                <a:srgbClr val="000000"/>
              </a:buClr>
              <a:buFont typeface="Arial" charset="0"/>
              <a:buNone/>
            </a:pPr>
            <a:r>
              <a:rPr lang="ru-RU" sz="1200">
                <a:latin typeface="Times New Roman" pitchFamily="18" charset="0"/>
                <a:cs typeface="Times New Roman" pitchFamily="18" charset="0"/>
              </a:rPr>
              <a:t>          26 марта 2007 года в квартире № 50 Правительством города Москвы был учрежден первый в России Музей М. А. Булгакова. Так первый московский адрес писателя – Большая Садовая, дом 10, квартира 50 – стал и первым мемориальным музеем М.А. Булгакова в Москве. Осенью 1921 года, приехав в голодный и бесприютный город, писатель вместе с женой поселился здесь, заняв комнату в огромной коммунальной квартире. Здесь по ночам, до переезда летом 1924 года, он писал свои первые московские произведения. Сам образ «скверной» коммуналки и дома, «покоем расположенного на Садовой», долгие годы станет преследовать Михаила Афанасьевича. Вспомним рассказы «Псалом», «Самогонное озеро», «№13 дом Эльпит-Рабкоммуна», пьесу «Зойкина квартира», наконец, «Мастера и Маргариту» – роман, обессмертивший дом и его обитателей. Спустя 70 лет, в 1990 году, был создан Фонд Булгакова, основной целью которого было открыть квартиру №50 для посетителей.</a:t>
            </a:r>
          </a:p>
          <a:p>
            <a:pPr algn="just">
              <a:buClr>
                <a:srgbClr val="000000"/>
              </a:buClr>
              <a:buFont typeface="Arial" charset="0"/>
              <a:buNone/>
            </a:pPr>
            <a:r>
              <a:rPr lang="ru-RU" sz="1200">
                <a:latin typeface="Times New Roman" pitchFamily="18" charset="0"/>
                <a:cs typeface="Times New Roman" pitchFamily="18" charset="0"/>
              </a:rPr>
              <a:t>         Теперь знаменитая «Нехорошая квартира» – музей, где можно погрузиться в атмосферу первых лет жизни писателя в Москве. Особенную ауру этого места, бывшего и общежитием Высших женских курсов до революции, и классической коммуналкой, ставшей на время прибежищем писателя, и мифической «нехорошей квартирой» в знаменитом романе, и, наконец, местом паломничества поклонников Булгакова, удалось сохранить вопреки всему.</a:t>
            </a:r>
          </a:p>
          <a:p>
            <a:pPr algn="just">
              <a:buClr>
                <a:srgbClr val="000000"/>
              </a:buClr>
              <a:buFont typeface="Arial" charset="0"/>
              <a:buNone/>
            </a:pPr>
            <a:r>
              <a:rPr lang="ru-RU" sz="1200">
                <a:latin typeface="Times New Roman" pitchFamily="18" charset="0"/>
                <a:cs typeface="Times New Roman" pitchFamily="18" charset="0"/>
              </a:rPr>
              <a:t>          Квартира оказалась точкой соприкосновения с тремя эпохами российской реальности – с постсоветской современностью; с эпохой «советского прошлого» (ее бытом, ее литературой, ее трагедиями и уроками); с эпохой дооктябрьской России, полноправным гражданином которой до 26 лет был Булгаков и ностальгию по которой он перенес в свои книги. Именно творчество Булгакова позволяет найти то, что объединяет эти три эпохи.</a:t>
            </a:r>
          </a:p>
          <a:p>
            <a:pPr algn="just">
              <a:buClr>
                <a:srgbClr val="000000"/>
              </a:buClr>
              <a:buFont typeface="Arial" charset="0"/>
              <a:buNone/>
            </a:pPr>
            <a:r>
              <a:rPr lang="ru-RU" sz="1200">
                <a:latin typeface="Times New Roman" pitchFamily="18" charset="0"/>
                <a:cs typeface="Times New Roman" pitchFamily="18" charset="0"/>
              </a:rPr>
              <a:t>          В декабре 2021 года открылся новый музей в квартире писателя на Большой Пироговской улице, в доме 35а. Его экспозиция посвящена творчеству Булгакова, письму, способам прочтения его произведений, их тексту и контексту, и, конечно, биографии Булгакова, которую так часто смешивают с историями его персонажей.</a:t>
            </a:r>
          </a:p>
          <a:p>
            <a:pPr algn="just">
              <a:buClr>
                <a:srgbClr val="000000"/>
              </a:buClr>
              <a:buFont typeface="Arial" charset="0"/>
              <a:buNone/>
            </a:pPr>
            <a:r>
              <a:rPr lang="ru-RU" sz="1200">
                <a:latin typeface="Times New Roman" pitchFamily="18" charset="0"/>
                <a:cs typeface="Times New Roman" pitchFamily="18" charset="0"/>
              </a:rPr>
              <a:t> </a:t>
            </a:r>
          </a:p>
        </p:txBody>
      </p:sp>
      <p:pic>
        <p:nvPicPr>
          <p:cNvPr id="28675" name="Рисунок 13"/>
          <p:cNvPicPr>
            <a:picLocks noChangeAspect="1"/>
          </p:cNvPicPr>
          <p:nvPr/>
        </p:nvPicPr>
        <p:blipFill>
          <a:blip r:embed="rId2"/>
          <a:srcRect b="5682"/>
          <a:stretch>
            <a:fillRect/>
          </a:stretch>
        </p:blipFill>
        <p:spPr bwMode="auto">
          <a:xfrm>
            <a:off x="187325" y="417513"/>
            <a:ext cx="1531938" cy="993775"/>
          </a:xfrm>
          <a:prstGeom prst="rect">
            <a:avLst/>
          </a:prstGeom>
          <a:noFill/>
          <a:ln w="3175">
            <a:solidFill>
              <a:schemeClr val="tx1"/>
            </a:solidFill>
            <a:miter lim="800000"/>
            <a:headEnd/>
            <a:tailEnd/>
          </a:ln>
        </p:spPr>
      </p:pic>
      <p:pic>
        <p:nvPicPr>
          <p:cNvPr id="28676" name="Рисунок 19"/>
          <p:cNvPicPr>
            <a:picLocks noChangeAspect="1"/>
          </p:cNvPicPr>
          <p:nvPr/>
        </p:nvPicPr>
        <p:blipFill>
          <a:blip r:embed="rId3"/>
          <a:srcRect l="8818" t="2502" r="10179" b="1489"/>
          <a:stretch>
            <a:fillRect/>
          </a:stretch>
        </p:blipFill>
        <p:spPr bwMode="auto">
          <a:xfrm>
            <a:off x="182563" y="2663825"/>
            <a:ext cx="1531937" cy="1022350"/>
          </a:xfrm>
          <a:prstGeom prst="rect">
            <a:avLst/>
          </a:prstGeom>
          <a:noFill/>
          <a:ln w="3175">
            <a:solidFill>
              <a:schemeClr val="tx1"/>
            </a:solidFill>
            <a:miter lim="800000"/>
            <a:headEnd/>
            <a:tailEnd/>
          </a:ln>
        </p:spPr>
      </p:pic>
      <p:pic>
        <p:nvPicPr>
          <p:cNvPr id="28677" name="Рисунок 20"/>
          <p:cNvPicPr>
            <a:picLocks noChangeAspect="1"/>
          </p:cNvPicPr>
          <p:nvPr/>
        </p:nvPicPr>
        <p:blipFill>
          <a:blip r:embed="rId4"/>
          <a:srcRect/>
          <a:stretch>
            <a:fillRect/>
          </a:stretch>
        </p:blipFill>
        <p:spPr bwMode="auto">
          <a:xfrm>
            <a:off x="182563" y="3843338"/>
            <a:ext cx="1531937" cy="1022350"/>
          </a:xfrm>
          <a:prstGeom prst="rect">
            <a:avLst/>
          </a:prstGeom>
          <a:noFill/>
          <a:ln w="3175">
            <a:solidFill>
              <a:schemeClr val="tx1"/>
            </a:solidFill>
            <a:miter lim="800000"/>
            <a:headEnd/>
            <a:tailEnd/>
          </a:ln>
        </p:spPr>
      </p:pic>
      <p:pic>
        <p:nvPicPr>
          <p:cNvPr id="28678" name="Рисунок 22"/>
          <p:cNvPicPr>
            <a:picLocks noChangeAspect="1"/>
          </p:cNvPicPr>
          <p:nvPr/>
        </p:nvPicPr>
        <p:blipFill>
          <a:blip r:embed="rId5"/>
          <a:srcRect t="3059" b="2669"/>
          <a:stretch>
            <a:fillRect/>
          </a:stretch>
        </p:blipFill>
        <p:spPr bwMode="auto">
          <a:xfrm>
            <a:off x="182563" y="1539875"/>
            <a:ext cx="1531937" cy="993775"/>
          </a:xfrm>
          <a:prstGeom prst="rect">
            <a:avLst/>
          </a:prstGeom>
          <a:noFill/>
          <a:ln w="3175">
            <a:solidFill>
              <a:schemeClr val="tx1"/>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3"/>
          <p:cNvSpPr txBox="1">
            <a:spLocks noChangeArrowheads="1"/>
          </p:cNvSpPr>
          <p:nvPr/>
        </p:nvSpPr>
        <p:spPr bwMode="auto">
          <a:xfrm>
            <a:off x="2119313" y="93663"/>
            <a:ext cx="6848475" cy="3416300"/>
          </a:xfrm>
          <a:prstGeom prst="rect">
            <a:avLst/>
          </a:prstGeom>
          <a:noFill/>
          <a:ln w="9525">
            <a:noFill/>
            <a:miter lim="800000"/>
            <a:headEnd/>
            <a:tailEnd/>
          </a:ln>
        </p:spPr>
        <p:txBody>
          <a:bodyPr>
            <a:spAutoFit/>
          </a:bodyPr>
          <a:lstStyle/>
          <a:p>
            <a:pPr algn="just">
              <a:buClr>
                <a:srgbClr val="000000"/>
              </a:buClr>
              <a:buFont typeface="Arial" charset="0"/>
              <a:buNone/>
            </a:pPr>
            <a:r>
              <a:rPr lang="ru-RU" sz="1200">
                <a:latin typeface="Times New Roman" pitchFamily="18" charset="0"/>
                <a:cs typeface="Times New Roman" pitchFamily="18" charset="0"/>
              </a:rPr>
              <a:t>            Постоянная экспозиция делится на три части: коридор, кабинет и комната. В коридоре звучат хроникальные записи – обрывки фраз из воспоминаний о Булгакове и его жизни на Большой Пироговской.  В кабинете представлены пять специально сконструированных столов, приборов для чтения булгаковских текстов – пять тем, углов зрения. Там хранятся подлинные предметы, принадлежавшие писателю, его родным и ближайшим друзьям. Еще одно выставочное пространство – комната, где размещались столовая и спальня. Экспозиция здесь строится вокруг письма правительству СССР, которое Булгаков написал в квартире на Большой Пироговской 28 марта 1930 года.</a:t>
            </a:r>
          </a:p>
          <a:p>
            <a:pPr algn="just">
              <a:buClr>
                <a:srgbClr val="000000"/>
              </a:buClr>
              <a:buFont typeface="Arial" charset="0"/>
              <a:buNone/>
            </a:pPr>
            <a:r>
              <a:rPr lang="ru-RU" sz="1200">
                <a:latin typeface="Times New Roman" pitchFamily="18" charset="0"/>
                <a:cs typeface="Times New Roman" pitchFamily="18" charset="0"/>
              </a:rPr>
              <a:t>           15 марта 2023 года свои двери открыл Научно-просветительский центр Музея М. А. Булгакова по адресу: Большой Афанасьевский пер., 35-37с4. Пространство, где расположились лекторий, библиотечный абонемент и читальные залы, временные выставки и постоянная экспозиция, музыкальная гостиная и коллекция винила, фонд рукописных документов.</a:t>
            </a:r>
          </a:p>
          <a:p>
            <a:pPr algn="just">
              <a:buClr>
                <a:srgbClr val="000000"/>
              </a:buClr>
              <a:buFont typeface="Arial" charset="0"/>
              <a:buNone/>
            </a:pPr>
            <a:r>
              <a:rPr lang="ru-RU" sz="1200">
                <a:latin typeface="Times New Roman" pitchFamily="18" charset="0"/>
                <a:cs typeface="Times New Roman" pitchFamily="18" charset="0"/>
              </a:rPr>
              <a:t>           Арбат и арбатские переулки – наряду с «нехорошей квартирой» номер 50 на Большой Садовой, 10 и мемориальной квартирой Булгакова на Большой Пироговской, 35а – еще одно знаковое для писателя место. В соседнем Нащокинском переулке в доме 3–5 (Доме писателей), снесенном в 1978 году, была последняя квартира Булгакова, где он жил с третьей женой Еленой Сергеевной и ее сыном Сергеем. Здесь были написаны «Записки покойника», пьесы «Дон Кихот» и «Батум», до последних дней жизни писателя шла работа над романом «Мастер и Маргарита».</a:t>
            </a:r>
          </a:p>
        </p:txBody>
      </p:sp>
      <p:pic>
        <p:nvPicPr>
          <p:cNvPr id="29698" name="Рисунок 4"/>
          <p:cNvPicPr>
            <a:picLocks noChangeAspect="1"/>
          </p:cNvPicPr>
          <p:nvPr/>
        </p:nvPicPr>
        <p:blipFill>
          <a:blip r:embed="rId3"/>
          <a:srcRect/>
          <a:stretch>
            <a:fillRect/>
          </a:stretch>
        </p:blipFill>
        <p:spPr bwMode="auto">
          <a:xfrm>
            <a:off x="268288" y="150813"/>
            <a:ext cx="1822450" cy="1144587"/>
          </a:xfrm>
          <a:prstGeom prst="rect">
            <a:avLst/>
          </a:prstGeom>
          <a:noFill/>
          <a:ln w="3175">
            <a:solidFill>
              <a:schemeClr val="tx1"/>
            </a:solidFill>
            <a:miter lim="800000"/>
            <a:headEnd/>
            <a:tailEnd/>
          </a:ln>
        </p:spPr>
      </p:pic>
      <p:pic>
        <p:nvPicPr>
          <p:cNvPr id="29699" name="Рисунок 5"/>
          <p:cNvPicPr>
            <a:picLocks noChangeAspect="1"/>
          </p:cNvPicPr>
          <p:nvPr/>
        </p:nvPicPr>
        <p:blipFill>
          <a:blip r:embed="rId4"/>
          <a:srcRect/>
          <a:stretch>
            <a:fillRect/>
          </a:stretch>
        </p:blipFill>
        <p:spPr bwMode="auto">
          <a:xfrm>
            <a:off x="2279650" y="3602038"/>
            <a:ext cx="2127250" cy="1247775"/>
          </a:xfrm>
          <a:prstGeom prst="rect">
            <a:avLst/>
          </a:prstGeom>
          <a:noFill/>
          <a:ln w="3175">
            <a:solidFill>
              <a:schemeClr val="tx1"/>
            </a:solidFill>
            <a:miter lim="800000"/>
            <a:headEnd/>
            <a:tailEnd/>
          </a:ln>
        </p:spPr>
      </p:pic>
      <p:pic>
        <p:nvPicPr>
          <p:cNvPr id="29700" name="Рисунок 10"/>
          <p:cNvPicPr>
            <a:picLocks noChangeAspect="1"/>
          </p:cNvPicPr>
          <p:nvPr/>
        </p:nvPicPr>
        <p:blipFill>
          <a:blip r:embed="rId5"/>
          <a:srcRect/>
          <a:stretch>
            <a:fillRect/>
          </a:stretch>
        </p:blipFill>
        <p:spPr bwMode="auto">
          <a:xfrm>
            <a:off x="268288" y="1377950"/>
            <a:ext cx="1822450" cy="1112838"/>
          </a:xfrm>
          <a:prstGeom prst="rect">
            <a:avLst/>
          </a:prstGeom>
          <a:noFill/>
          <a:ln w="3175">
            <a:solidFill>
              <a:schemeClr val="tx1"/>
            </a:solidFill>
            <a:miter lim="800000"/>
            <a:headEnd/>
            <a:tailEnd/>
          </a:ln>
        </p:spPr>
      </p:pic>
      <p:pic>
        <p:nvPicPr>
          <p:cNvPr id="29701" name="Рисунок 12"/>
          <p:cNvPicPr>
            <a:picLocks noChangeAspect="1"/>
          </p:cNvPicPr>
          <p:nvPr/>
        </p:nvPicPr>
        <p:blipFill>
          <a:blip r:embed="rId6"/>
          <a:srcRect/>
          <a:stretch>
            <a:fillRect/>
          </a:stretch>
        </p:blipFill>
        <p:spPr bwMode="auto">
          <a:xfrm>
            <a:off x="268288" y="2562225"/>
            <a:ext cx="1822450" cy="1111250"/>
          </a:xfrm>
          <a:prstGeom prst="rect">
            <a:avLst/>
          </a:prstGeom>
          <a:noFill/>
          <a:ln w="3175">
            <a:solidFill>
              <a:schemeClr val="tx1"/>
            </a:solidFill>
            <a:miter lim="800000"/>
            <a:headEnd/>
            <a:tailEnd/>
          </a:ln>
        </p:spPr>
      </p:pic>
      <p:pic>
        <p:nvPicPr>
          <p:cNvPr id="29702" name="Picture 3"/>
          <p:cNvPicPr>
            <a:picLocks noChangeAspect="1" noChangeArrowheads="1"/>
          </p:cNvPicPr>
          <p:nvPr/>
        </p:nvPicPr>
        <p:blipFill>
          <a:blip r:embed="rId7"/>
          <a:srcRect/>
          <a:stretch>
            <a:fillRect/>
          </a:stretch>
        </p:blipFill>
        <p:spPr bwMode="auto">
          <a:xfrm>
            <a:off x="268288" y="3757613"/>
            <a:ext cx="1830387" cy="1092200"/>
          </a:xfrm>
          <a:prstGeom prst="rect">
            <a:avLst/>
          </a:prstGeom>
          <a:noFill/>
          <a:ln w="3175">
            <a:solidFill>
              <a:schemeClr val="tx1"/>
            </a:solidFill>
            <a:miter lim="800000"/>
            <a:headEnd/>
            <a:tailEnd/>
          </a:ln>
        </p:spPr>
      </p:pic>
      <p:pic>
        <p:nvPicPr>
          <p:cNvPr id="29703" name="Picture 4"/>
          <p:cNvPicPr>
            <a:picLocks noChangeAspect="1" noChangeArrowheads="1"/>
          </p:cNvPicPr>
          <p:nvPr/>
        </p:nvPicPr>
        <p:blipFill>
          <a:blip r:embed="rId8"/>
          <a:srcRect/>
          <a:stretch>
            <a:fillRect/>
          </a:stretch>
        </p:blipFill>
        <p:spPr bwMode="auto">
          <a:xfrm>
            <a:off x="6684963" y="3602038"/>
            <a:ext cx="2192337" cy="1255712"/>
          </a:xfrm>
          <a:prstGeom prst="rect">
            <a:avLst/>
          </a:prstGeom>
          <a:noFill/>
          <a:ln w="9525">
            <a:noFill/>
            <a:miter lim="800000"/>
            <a:headEnd/>
            <a:tailEnd/>
          </a:ln>
        </p:spPr>
      </p:pic>
      <p:pic>
        <p:nvPicPr>
          <p:cNvPr id="29704" name="Picture 5"/>
          <p:cNvPicPr>
            <a:picLocks noChangeAspect="1" noChangeArrowheads="1"/>
          </p:cNvPicPr>
          <p:nvPr/>
        </p:nvPicPr>
        <p:blipFill>
          <a:blip r:embed="rId9"/>
          <a:srcRect/>
          <a:stretch>
            <a:fillRect/>
          </a:stretch>
        </p:blipFill>
        <p:spPr bwMode="auto">
          <a:xfrm>
            <a:off x="5605463" y="3602038"/>
            <a:ext cx="930275" cy="1247775"/>
          </a:xfrm>
          <a:prstGeom prst="rect">
            <a:avLst/>
          </a:prstGeom>
          <a:noFill/>
          <a:ln w="9525">
            <a:solidFill>
              <a:schemeClr val="tx1"/>
            </a:solidFill>
            <a:miter lim="800000"/>
            <a:headEnd/>
            <a:tailEnd/>
          </a:ln>
        </p:spPr>
      </p:pic>
      <p:pic>
        <p:nvPicPr>
          <p:cNvPr id="29705" name="Picture 6"/>
          <p:cNvPicPr>
            <a:picLocks noChangeAspect="1" noChangeArrowheads="1"/>
          </p:cNvPicPr>
          <p:nvPr/>
        </p:nvPicPr>
        <p:blipFill>
          <a:blip r:embed="rId10"/>
          <a:srcRect/>
          <a:stretch>
            <a:fillRect/>
          </a:stretch>
        </p:blipFill>
        <p:spPr bwMode="auto">
          <a:xfrm>
            <a:off x="4586288" y="3594100"/>
            <a:ext cx="892175" cy="1255713"/>
          </a:xfrm>
          <a:prstGeom prst="rect">
            <a:avLst/>
          </a:prstGeom>
          <a:noFill/>
          <a:ln w="9525">
            <a:solidFill>
              <a:schemeClr val="tx1"/>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Box 2"/>
          <p:cNvSpPr txBox="1">
            <a:spLocks noChangeArrowheads="1"/>
          </p:cNvSpPr>
          <p:nvPr/>
        </p:nvSpPr>
        <p:spPr bwMode="auto">
          <a:xfrm>
            <a:off x="2817813" y="68263"/>
            <a:ext cx="3854450" cy="261937"/>
          </a:xfrm>
          <a:prstGeom prst="rect">
            <a:avLst/>
          </a:prstGeom>
          <a:noFill/>
          <a:ln w="9525">
            <a:noFill/>
            <a:miter lim="800000"/>
            <a:headEnd/>
            <a:tailEnd/>
          </a:ln>
        </p:spPr>
        <p:txBody>
          <a:bodyPr>
            <a:spAutoFit/>
          </a:bodyPr>
          <a:lstStyle/>
          <a:p>
            <a:r>
              <a:rPr lang="ru-RU" sz="1100" b="1">
                <a:solidFill>
                  <a:srgbClr val="C00000"/>
                </a:solidFill>
                <a:latin typeface="Times New Roman" pitchFamily="18" charset="0"/>
                <a:cs typeface="Times New Roman" pitchFamily="18" charset="0"/>
              </a:rPr>
              <a:t>Список использованной литературы:</a:t>
            </a:r>
          </a:p>
        </p:txBody>
      </p:sp>
      <p:sp>
        <p:nvSpPr>
          <p:cNvPr id="4" name="TextBox 3"/>
          <p:cNvSpPr txBox="1"/>
          <p:nvPr/>
        </p:nvSpPr>
        <p:spPr>
          <a:xfrm>
            <a:off x="193675" y="354013"/>
            <a:ext cx="8782050" cy="4330700"/>
          </a:xfrm>
          <a:prstGeom prst="rect">
            <a:avLst/>
          </a:prstGeom>
          <a:noFill/>
        </p:spPr>
        <p:txBody>
          <a:bodyPr>
            <a:spAutoFit/>
          </a:bodyPr>
          <a:lstStyle/>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Б43 Белозерская-Булгакова, Л. Е. Воспоминания / Л. Е. Белозерская-Булгакова. – М.: </a:t>
            </a:r>
            <a:r>
              <a:rPr lang="ru-RU" sz="950" b="1" dirty="0" err="1">
                <a:latin typeface="Times New Roman" panose="02020603050405020304" pitchFamily="18" charset="0"/>
                <a:cs typeface="Times New Roman" panose="02020603050405020304" pitchFamily="18" charset="0"/>
              </a:rPr>
              <a:t>Худож</a:t>
            </a:r>
            <a:r>
              <a:rPr lang="ru-RU" sz="950" b="1" dirty="0">
                <a:latin typeface="Times New Roman" panose="02020603050405020304" pitchFamily="18" charset="0"/>
                <a:cs typeface="Times New Roman" panose="02020603050405020304" pitchFamily="18" charset="0"/>
              </a:rPr>
              <a:t>. лит., 1990. – 223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Б90 Булгаков, М. А. Багровый остров: ранняя сатирическая проза / М. А. Булгаков. – М.: </a:t>
            </a:r>
            <a:r>
              <a:rPr lang="ru-RU" sz="950" b="1" dirty="0" err="1">
                <a:latin typeface="Times New Roman" panose="02020603050405020304" pitchFamily="18" charset="0"/>
                <a:cs typeface="Times New Roman" panose="02020603050405020304" pitchFamily="18" charset="0"/>
              </a:rPr>
              <a:t>Худож</a:t>
            </a:r>
            <a:r>
              <a:rPr lang="ru-RU" sz="950" b="1" dirty="0">
                <a:latin typeface="Times New Roman" panose="02020603050405020304" pitchFamily="18" charset="0"/>
                <a:cs typeface="Times New Roman" panose="02020603050405020304" pitchFamily="18" charset="0"/>
              </a:rPr>
              <a:t>. лит., 1990. – 479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Б90 Булгаков, М. А. Мастер и Маргарита: роман / М. А. Булгаков. – М.: </a:t>
            </a:r>
            <a:r>
              <a:rPr lang="ru-RU" sz="950" b="1" dirty="0" err="1">
                <a:latin typeface="Times New Roman" panose="02020603050405020304" pitchFamily="18" charset="0"/>
                <a:cs typeface="Times New Roman" panose="02020603050405020304" pitchFamily="18" charset="0"/>
              </a:rPr>
              <a:t>Худож</a:t>
            </a:r>
            <a:r>
              <a:rPr lang="ru-RU" sz="950" b="1" dirty="0">
                <a:latin typeface="Times New Roman" panose="02020603050405020304" pitchFamily="18" charset="0"/>
                <a:cs typeface="Times New Roman" panose="02020603050405020304" pitchFamily="18" charset="0"/>
              </a:rPr>
              <a:t>. лит., 1988. – 384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Б90 Булгаков, М. А. Собрание сочинений: в 5 т. / М. А. Булгаков; </a:t>
            </a:r>
            <a:r>
              <a:rPr lang="ru-RU" sz="950" b="1" dirty="0" err="1">
                <a:latin typeface="Times New Roman" panose="02020603050405020304" pitchFamily="18" charset="0"/>
                <a:cs typeface="Times New Roman" panose="02020603050405020304" pitchFamily="18" charset="0"/>
              </a:rPr>
              <a:t>редкол</a:t>
            </a:r>
            <a:r>
              <a:rPr lang="ru-RU" sz="950" b="1" dirty="0">
                <a:latin typeface="Times New Roman" panose="02020603050405020304" pitchFamily="18" charset="0"/>
                <a:cs typeface="Times New Roman" panose="02020603050405020304" pitchFamily="18" charset="0"/>
              </a:rPr>
              <a:t>.:  Г. С. </a:t>
            </a:r>
            <a:r>
              <a:rPr lang="ru-RU" sz="950" b="1" dirty="0" err="1">
                <a:latin typeface="Times New Roman" panose="02020603050405020304" pitchFamily="18" charset="0"/>
                <a:cs typeface="Times New Roman" panose="02020603050405020304" pitchFamily="18" charset="0"/>
              </a:rPr>
              <a:t>Гоц</a:t>
            </a:r>
            <a:r>
              <a:rPr lang="ru-RU" sz="950" b="1" dirty="0">
                <a:latin typeface="Times New Roman" panose="02020603050405020304" pitchFamily="18" charset="0"/>
                <a:cs typeface="Times New Roman" panose="02020603050405020304" pitchFamily="18" charset="0"/>
              </a:rPr>
              <a:t> и др. – М.: </a:t>
            </a:r>
            <a:r>
              <a:rPr lang="ru-RU" sz="950" b="1" dirty="0" err="1">
                <a:latin typeface="Times New Roman" panose="02020603050405020304" pitchFamily="18" charset="0"/>
                <a:cs typeface="Times New Roman" panose="02020603050405020304" pitchFamily="18" charset="0"/>
              </a:rPr>
              <a:t>Худож</a:t>
            </a:r>
            <a:r>
              <a:rPr lang="ru-RU" sz="950" b="1" dirty="0">
                <a:latin typeface="Times New Roman" panose="02020603050405020304" pitchFamily="18" charset="0"/>
                <a:cs typeface="Times New Roman" panose="02020603050405020304" pitchFamily="18" charset="0"/>
              </a:rPr>
              <a:t>. лит., 1989.  </a:t>
            </a:r>
          </a:p>
          <a:p>
            <a:pPr algn="just">
              <a:defRPr/>
            </a:pPr>
            <a:r>
              <a:rPr lang="ru-RU" sz="950" b="1" dirty="0">
                <a:latin typeface="Times New Roman" panose="02020603050405020304" pitchFamily="18" charset="0"/>
                <a:cs typeface="Times New Roman" panose="02020603050405020304" pitchFamily="18" charset="0"/>
              </a:rPr>
              <a:t>    Т.1: Записки юного врача; Белая гвардия; Записки на манжетах. – 1989. – 621 с. </a:t>
            </a:r>
          </a:p>
          <a:p>
            <a:pPr algn="just">
              <a:defRPr/>
            </a:pPr>
            <a:r>
              <a:rPr lang="ru-RU" sz="950" b="1" dirty="0">
                <a:latin typeface="Times New Roman" panose="02020603050405020304" pitchFamily="18" charset="0"/>
                <a:cs typeface="Times New Roman" panose="02020603050405020304" pitchFamily="18" charset="0"/>
              </a:rPr>
              <a:t>    Т.2: </a:t>
            </a:r>
            <a:r>
              <a:rPr lang="ru-RU" sz="950" b="1" dirty="0" err="1">
                <a:latin typeface="Times New Roman" panose="02020603050405020304" pitchFamily="18" charset="0"/>
                <a:cs typeface="Times New Roman" panose="02020603050405020304" pitchFamily="18" charset="0"/>
              </a:rPr>
              <a:t>Дьяволиада</a:t>
            </a:r>
            <a:r>
              <a:rPr lang="ru-RU" sz="950" b="1" dirty="0">
                <a:latin typeface="Times New Roman" panose="02020603050405020304" pitchFamily="18" charset="0"/>
                <a:cs typeface="Times New Roman" panose="02020603050405020304" pitchFamily="18" charset="0"/>
              </a:rPr>
              <a:t>. Роковые яйца. Собачье сердце. Рассказы. Фельетоны. – 1989. – 751 с. </a:t>
            </a:r>
          </a:p>
          <a:p>
            <a:pPr algn="just">
              <a:defRPr/>
            </a:pPr>
            <a:r>
              <a:rPr lang="ru-RU" sz="950" b="1" dirty="0">
                <a:latin typeface="Times New Roman" panose="02020603050405020304" pitchFamily="18" charset="0"/>
                <a:cs typeface="Times New Roman" panose="02020603050405020304" pitchFamily="18" charset="0"/>
              </a:rPr>
              <a:t>    Т.3: Пьесы. – 1990. – 703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Б90 Булгаков, М. А. Ханский огонь: повести и рассказы / М. А. Булгаков. – М.: </a:t>
            </a:r>
            <a:r>
              <a:rPr lang="ru-RU" sz="950" b="1" dirty="0" err="1">
                <a:latin typeface="Times New Roman" panose="02020603050405020304" pitchFamily="18" charset="0"/>
                <a:cs typeface="Times New Roman" panose="02020603050405020304" pitchFamily="18" charset="0"/>
              </a:rPr>
              <a:t>Худож</a:t>
            </a:r>
            <a:r>
              <a:rPr lang="ru-RU" sz="950" b="1" dirty="0">
                <a:latin typeface="Times New Roman" panose="02020603050405020304" pitchFamily="18" charset="0"/>
                <a:cs typeface="Times New Roman" panose="02020603050405020304" pitchFamily="18" charset="0"/>
              </a:rPr>
              <a:t>. лит., 1988. – 239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Б90 Булгаков, М. А. Чаша жизни: повести, рассказы, очерки, фельетоны, пьесы, письма / М. А. Булгаков. – М.: Сов. Россия, 1989. – 592 с.</a:t>
            </a:r>
          </a:p>
          <a:p>
            <a:pPr algn="just">
              <a:defRPr/>
            </a:pPr>
            <a:r>
              <a:rPr lang="ru-RU" sz="950" b="1" dirty="0">
                <a:latin typeface="Times New Roman" panose="02020603050405020304" pitchFamily="18" charset="0"/>
                <a:cs typeface="Times New Roman" panose="02020603050405020304" pitchFamily="18" charset="0"/>
              </a:rPr>
              <a:t>83.3(4 Рос=Рус)</a:t>
            </a:r>
          </a:p>
          <a:p>
            <a:pPr algn="just">
              <a:defRPr/>
            </a:pPr>
            <a:r>
              <a:rPr lang="ru-RU" sz="950" b="1" dirty="0">
                <a:latin typeface="Times New Roman" panose="02020603050405020304" pitchFamily="18" charset="0"/>
                <a:cs typeface="Times New Roman" panose="02020603050405020304" pitchFamily="18" charset="0"/>
              </a:rPr>
              <a:t>В77 Воспоминания о Михаиле Булгакове: сборник / сост. Е. С. Булгакова, С. А. </a:t>
            </a:r>
            <a:r>
              <a:rPr lang="ru-RU" sz="950" b="1" dirty="0" err="1">
                <a:latin typeface="Times New Roman" panose="02020603050405020304" pitchFamily="18" charset="0"/>
                <a:cs typeface="Times New Roman" panose="02020603050405020304" pitchFamily="18" charset="0"/>
              </a:rPr>
              <a:t>Ляндрес</a:t>
            </a:r>
            <a:r>
              <a:rPr lang="ru-RU" sz="950" b="1" dirty="0">
                <a:latin typeface="Times New Roman" panose="02020603050405020304" pitchFamily="18" charset="0"/>
                <a:cs typeface="Times New Roman" panose="02020603050405020304" pitchFamily="18" charset="0"/>
              </a:rPr>
              <a:t>. – М.: Советский писатель, 1988. – 526 с.</a:t>
            </a:r>
          </a:p>
          <a:p>
            <a:pPr algn="just">
              <a:defRPr/>
            </a:pPr>
            <a:r>
              <a:rPr lang="ru-RU" sz="950" b="1" dirty="0">
                <a:latin typeface="Times New Roman" panose="02020603050405020304" pitchFamily="18" charset="0"/>
                <a:cs typeface="Times New Roman" panose="02020603050405020304" pitchFamily="18" charset="0"/>
              </a:rPr>
              <a:t>83.3(4 Рос=Рус)</a:t>
            </a:r>
          </a:p>
          <a:p>
            <a:pPr algn="just">
              <a:defRPr/>
            </a:pPr>
            <a:r>
              <a:rPr lang="ru-RU" sz="950" b="1" dirty="0">
                <a:latin typeface="Times New Roman" panose="02020603050405020304" pitchFamily="18" charset="0"/>
                <a:cs typeface="Times New Roman" panose="02020603050405020304" pitchFamily="18" charset="0"/>
              </a:rPr>
              <a:t>В88  </a:t>
            </a:r>
            <a:r>
              <a:rPr lang="ru-RU" sz="950" b="1" dirty="0" err="1">
                <a:latin typeface="Times New Roman" panose="02020603050405020304" pitchFamily="18" charset="0"/>
                <a:cs typeface="Times New Roman" panose="02020603050405020304" pitchFamily="18" charset="0"/>
              </a:rPr>
              <a:t>Вулис</a:t>
            </a:r>
            <a:r>
              <a:rPr lang="ru-RU" sz="950" b="1" dirty="0">
                <a:latin typeface="Times New Roman" panose="02020603050405020304" pitchFamily="18" charset="0"/>
                <a:cs typeface="Times New Roman" panose="02020603050405020304" pitchFamily="18" charset="0"/>
              </a:rPr>
              <a:t>, А. З. Роман М. Булгакова «Мастер и Маргарита» / А. З. </a:t>
            </a:r>
            <a:r>
              <a:rPr lang="ru-RU" sz="950" b="1" dirty="0" err="1">
                <a:latin typeface="Times New Roman" panose="02020603050405020304" pitchFamily="18" charset="0"/>
                <a:cs typeface="Times New Roman" panose="02020603050405020304" pitchFamily="18" charset="0"/>
              </a:rPr>
              <a:t>Вулис</a:t>
            </a:r>
            <a:r>
              <a:rPr lang="ru-RU" sz="950" b="1" dirty="0">
                <a:latin typeface="Times New Roman" panose="02020603050405020304" pitchFamily="18" charset="0"/>
                <a:cs typeface="Times New Roman" panose="02020603050405020304" pitchFamily="18" charset="0"/>
              </a:rPr>
              <a:t> . – М. : Художественная литература, 1991 . – 222 с. </a:t>
            </a:r>
          </a:p>
          <a:p>
            <a:pPr algn="just">
              <a:defRPr/>
            </a:pPr>
            <a:r>
              <a:rPr lang="ru-RU" sz="950" b="1" dirty="0">
                <a:latin typeface="Times New Roman" panose="02020603050405020304" pitchFamily="18" charset="0"/>
                <a:cs typeface="Times New Roman" panose="02020603050405020304" pitchFamily="18" charset="0"/>
              </a:rPr>
              <a:t>84(4 Рос=Рус)</a:t>
            </a:r>
          </a:p>
          <a:p>
            <a:pPr algn="just">
              <a:defRPr/>
            </a:pPr>
            <a:r>
              <a:rPr lang="ru-RU" sz="950" b="1" dirty="0">
                <a:latin typeface="Times New Roman" panose="02020603050405020304" pitchFamily="18" charset="0"/>
                <a:cs typeface="Times New Roman" panose="02020603050405020304" pitchFamily="18" charset="0"/>
              </a:rPr>
              <a:t>Д54 Дневник Елены Булгаковой / сост. В. И. Лосева, Л. М. Яновской. – М.: Книжная палата, 1990. – 340 с. – (Из рукописного наследия).</a:t>
            </a:r>
          </a:p>
          <a:p>
            <a:pPr algn="just">
              <a:defRPr/>
            </a:pPr>
            <a:r>
              <a:rPr lang="ru-RU" sz="950" b="1" dirty="0">
                <a:latin typeface="Times New Roman" panose="02020603050405020304" pitchFamily="18" charset="0"/>
                <a:cs typeface="Times New Roman" panose="02020603050405020304" pitchFamily="18" charset="0"/>
              </a:rPr>
              <a:t> 83.3(4 Рос=Рус)</a:t>
            </a:r>
          </a:p>
          <a:p>
            <a:pPr algn="just">
              <a:defRPr/>
            </a:pPr>
            <a:r>
              <a:rPr lang="ru-RU" sz="950" b="1" dirty="0">
                <a:latin typeface="Times New Roman" panose="02020603050405020304" pitchFamily="18" charset="0"/>
                <a:cs typeface="Times New Roman" panose="02020603050405020304" pitchFamily="18" charset="0"/>
              </a:rPr>
              <a:t>П29 Петелин, В. В. Жизнь Булгакова. Дописать раньше чем умереть / В. В. Петелин. – М.: Центрполиграф, 2000. – 665 с. </a:t>
            </a:r>
          </a:p>
          <a:p>
            <a:pPr algn="just">
              <a:defRPr/>
            </a:pPr>
            <a:r>
              <a:rPr lang="ru-RU" sz="950" b="1" dirty="0">
                <a:latin typeface="Times New Roman" panose="02020603050405020304" pitchFamily="18" charset="0"/>
                <a:cs typeface="Times New Roman" panose="02020603050405020304" pitchFamily="18" charset="0"/>
              </a:rPr>
              <a:t>83.3(4 Рос=Рус)</a:t>
            </a:r>
          </a:p>
          <a:p>
            <a:pPr algn="just">
              <a:defRPr/>
            </a:pPr>
            <a:r>
              <a:rPr lang="ru-RU" sz="950" b="1" dirty="0">
                <a:latin typeface="Times New Roman" panose="02020603050405020304" pitchFamily="18" charset="0"/>
                <a:cs typeface="Times New Roman" panose="02020603050405020304" pitchFamily="18" charset="0"/>
              </a:rPr>
              <a:t>С50 Смелянский, А. М. Михаил Булгаков в Художественном театре / А. М. Смелянский. – М.: Искусство, 1986. – 384 с. </a:t>
            </a:r>
          </a:p>
          <a:p>
            <a:pPr algn="just">
              <a:defRPr/>
            </a:pPr>
            <a:r>
              <a:rPr lang="ru-RU" sz="950" b="1" dirty="0">
                <a:latin typeface="Times New Roman" panose="02020603050405020304" pitchFamily="18" charset="0"/>
                <a:cs typeface="Times New Roman" panose="02020603050405020304" pitchFamily="18" charset="0"/>
              </a:rPr>
              <a:t>83.3(4 Рос=Рус)</a:t>
            </a:r>
          </a:p>
          <a:p>
            <a:pPr algn="just">
              <a:defRPr/>
            </a:pPr>
            <a:r>
              <a:rPr lang="ru-RU" sz="950" b="1" dirty="0">
                <a:latin typeface="Times New Roman" panose="02020603050405020304" pitchFamily="18" charset="0"/>
                <a:cs typeface="Times New Roman" panose="02020603050405020304" pitchFamily="18" charset="0"/>
              </a:rPr>
              <a:t>С59 Соколов, Б. В. Роман М. Булгакова «Мастер и Маргарита» : Очерки творческой истории / Б. В. Соколов . –  о  М. : Наука, 1991 . –  176 с. </a:t>
            </a:r>
          </a:p>
          <a:p>
            <a:pPr algn="just">
              <a:defRPr/>
            </a:pPr>
            <a:r>
              <a:rPr lang="ru-RU" sz="950" b="1" dirty="0">
                <a:latin typeface="Times New Roman" panose="02020603050405020304" pitchFamily="18" charset="0"/>
                <a:cs typeface="Times New Roman" panose="02020603050405020304" pitchFamily="18" charset="0"/>
              </a:rPr>
              <a:t>83.3(4 Рос=Рус)</a:t>
            </a:r>
          </a:p>
          <a:p>
            <a:pPr algn="just">
              <a:defRPr/>
            </a:pPr>
            <a:r>
              <a:rPr lang="ru-RU" sz="950" b="1" dirty="0">
                <a:latin typeface="Times New Roman" panose="02020603050405020304" pitchFamily="18" charset="0"/>
                <a:cs typeface="Times New Roman" panose="02020603050405020304" pitchFamily="18" charset="0"/>
              </a:rPr>
              <a:t>Ч-84 Чудакова, М. О. Жизнеописание Михаила Булгакова / М. О. Чудакова. – М.: Книга, 1988. – 495 с. </a:t>
            </a:r>
          </a:p>
        </p:txBody>
      </p:sp>
      <p:sp>
        <p:nvSpPr>
          <p:cNvPr id="35843" name="TextBox 4"/>
          <p:cNvSpPr txBox="1">
            <a:spLocks noChangeArrowheads="1"/>
          </p:cNvSpPr>
          <p:nvPr/>
        </p:nvSpPr>
        <p:spPr bwMode="auto">
          <a:xfrm>
            <a:off x="3179763" y="4686300"/>
            <a:ext cx="2152650" cy="276225"/>
          </a:xfrm>
          <a:prstGeom prst="rect">
            <a:avLst/>
          </a:prstGeom>
          <a:noFill/>
          <a:ln w="9525">
            <a:noFill/>
            <a:miter lim="800000"/>
            <a:headEnd/>
            <a:tailEnd/>
          </a:ln>
        </p:spPr>
        <p:txBody>
          <a:bodyPr>
            <a:spAutoFit/>
          </a:bodyPr>
          <a:lstStyle/>
          <a:p>
            <a:r>
              <a:rPr lang="ru-RU" sz="1200" b="1">
                <a:solidFill>
                  <a:srgbClr val="C00000"/>
                </a:solidFill>
                <a:latin typeface="Times New Roman" pitchFamily="18" charset="0"/>
                <a:cs typeface="Times New Roman" pitchFamily="18" charset="0"/>
              </a:rPr>
              <a:t>Спасибо за внимание! </a:t>
            </a:r>
          </a:p>
        </p:txBody>
      </p:sp>
      <p:sp>
        <p:nvSpPr>
          <p:cNvPr id="9" name="TextBox 8"/>
          <p:cNvSpPr txBox="1"/>
          <p:nvPr/>
        </p:nvSpPr>
        <p:spPr>
          <a:xfrm>
            <a:off x="6383338" y="4727575"/>
            <a:ext cx="2482850" cy="246063"/>
          </a:xfrm>
          <a:prstGeom prst="rect">
            <a:avLst/>
          </a:prstGeom>
          <a:noFill/>
        </p:spPr>
        <p:txBody>
          <a:bodyPr>
            <a:spAutoFit/>
          </a:bodyPr>
          <a:lstStyle/>
          <a:p>
            <a:pPr>
              <a:defRPr/>
            </a:pPr>
            <a:r>
              <a:rPr lang="ru-RU" sz="950" b="1" dirty="0">
                <a:solidFill>
                  <a:schemeClr val="tx1"/>
                </a:solidFill>
                <a:latin typeface="Times New Roman" panose="02020603050405020304" pitchFamily="18" charset="0"/>
                <a:cs typeface="Times New Roman" panose="02020603050405020304" pitchFamily="18" charset="0"/>
              </a:rPr>
              <a:t>Т.Ю. Ширина, сотрудник библиотеки</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1593</TotalTime>
  <Words>4763</Words>
  <Application>Microsoft Office PowerPoint</Application>
  <PresentationFormat>Экран (16:9)</PresentationFormat>
  <Paragraphs>159</Paragraphs>
  <Slides>16</Slides>
  <Notes>3</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Arial</vt:lpstr>
      <vt:lpstr>Times New Roman</vt:lpstr>
      <vt:lpstr>Simple Light</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Читатель</dc:creator>
  <cp:lastModifiedBy>User</cp:lastModifiedBy>
  <cp:revision>147</cp:revision>
  <dcterms:modified xsi:type="dcterms:W3CDTF">2026-05-20T12:38:33Z</dcterms:modified>
</cp:coreProperties>
</file>